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8" r:id="rId2"/>
    <p:sldId id="256" r:id="rId3"/>
    <p:sldId id="257" r:id="rId4"/>
    <p:sldId id="258" r:id="rId5"/>
    <p:sldId id="269" r:id="rId6"/>
    <p:sldId id="270" r:id="rId7"/>
    <p:sldId id="271" r:id="rId8"/>
    <p:sldId id="267" r:id="rId9"/>
    <p:sldId id="259" r:id="rId10"/>
    <p:sldId id="260" r:id="rId11"/>
    <p:sldId id="261" r:id="rId12"/>
    <p:sldId id="262" r:id="rId13"/>
    <p:sldId id="263" r:id="rId14"/>
    <p:sldId id="264" r:id="rId15"/>
    <p:sldId id="272" r:id="rId16"/>
    <p:sldId id="265" r:id="rId17"/>
    <p:sldId id="266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CA50C1-0670-4EBF-96E8-8BF2E2D8F7BC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101EE-9ECB-463B-95DA-DEA79623E0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101EE-9ECB-463B-95DA-DEA79623E02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2783-6C4C-4BA0-8CD3-BAEA181E51DE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040A-3115-4231-B8CA-BEFD198A7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2783-6C4C-4BA0-8CD3-BAEA181E51DE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040A-3115-4231-B8CA-BEFD198A7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2783-6C4C-4BA0-8CD3-BAEA181E51DE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040A-3115-4231-B8CA-BEFD198A7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2783-6C4C-4BA0-8CD3-BAEA181E51DE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040A-3115-4231-B8CA-BEFD198A7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2783-6C4C-4BA0-8CD3-BAEA181E51DE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040A-3115-4231-B8CA-BEFD198A7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2783-6C4C-4BA0-8CD3-BAEA181E51DE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040A-3115-4231-B8CA-BEFD198A7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2783-6C4C-4BA0-8CD3-BAEA181E51DE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040A-3115-4231-B8CA-BEFD198A7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2783-6C4C-4BA0-8CD3-BAEA181E51DE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040A-3115-4231-B8CA-BEFD198A7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2783-6C4C-4BA0-8CD3-BAEA181E51DE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040A-3115-4231-B8CA-BEFD198A7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2783-6C4C-4BA0-8CD3-BAEA181E51DE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040A-3115-4231-B8CA-BEFD198A7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2783-6C4C-4BA0-8CD3-BAEA181E51DE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040A-3115-4231-B8CA-BEFD198A7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12783-6C4C-4BA0-8CD3-BAEA181E51DE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6040A-3115-4231-B8CA-BEFD198A7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3"/>
          <p:cNvSpPr/>
          <p:nvPr/>
        </p:nvSpPr>
        <p:spPr>
          <a:xfrm>
            <a:off x="0" y="609600"/>
            <a:ext cx="6477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Management of </a:t>
            </a:r>
            <a:r>
              <a:rPr lang="en-US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iridocyclitis</a:t>
            </a:r>
            <a:endParaRPr lang="en-US" sz="54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3657600"/>
            <a:ext cx="52578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Prepared  by:</a:t>
            </a:r>
          </a:p>
          <a:p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•</a:t>
            </a:r>
            <a:r>
              <a:rPr lang="en-US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Naufal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B. </a:t>
            </a:r>
            <a:r>
              <a:rPr lang="en-US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Abidin</a:t>
            </a:r>
            <a:endParaRPr lang="en-US" sz="36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•</a:t>
            </a:r>
            <a:r>
              <a:rPr lang="en-US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Farhan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B. Ibrahim</a:t>
            </a:r>
          </a:p>
          <a:p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•</a:t>
            </a:r>
            <a:r>
              <a:rPr lang="en-US" sz="36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Mohd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 </a:t>
            </a:r>
            <a:r>
              <a:rPr lang="en-US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Hazwan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B. </a:t>
            </a:r>
            <a:r>
              <a:rPr lang="en-US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Zulkifli</a:t>
            </a:r>
            <a:endParaRPr lang="en-US" sz="36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(4</a:t>
            </a:r>
            <a:r>
              <a:rPr lang="en-US" sz="3600" b="1" baseline="300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th</a:t>
            </a:r>
            <a:r>
              <a:rPr lang="en-US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year medical students)</a:t>
            </a:r>
            <a:endParaRPr lang="en-US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39624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logoZagazi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53200" y="228600"/>
            <a:ext cx="2333625" cy="246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2209800" y="152400"/>
            <a:ext cx="49998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INVESTIGATIONS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1" y="1066800"/>
            <a:ext cx="8915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Children and adults with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uveitis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and other inflammatory eye diseases may be eligible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for</a:t>
            </a:r>
          </a:p>
          <a:p>
            <a:pPr algn="just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this study. Candidates will be screened with a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medical history, brief physical examination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,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thorough eye examination and blood tests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. The eye examination includes 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measurements of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visual acuity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(ability to see the vision chart),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eye pressur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e and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dilation of the pupils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to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examine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the lens and retina (back part of the eye). Patients may also undergo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the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following procedures:</a:t>
            </a:r>
          </a:p>
          <a:p>
            <a:pPr algn="just"/>
            <a:endParaRPr lang="en-US" sz="1600" b="1" dirty="0" smtClean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pPr algn="just"/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•</a:t>
            </a:r>
            <a:r>
              <a:rPr lang="en-US" sz="1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Fundus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photography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- Special photographs of the inside of the eye to help evaluate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the</a:t>
            </a:r>
          </a:p>
          <a:p>
            <a:pPr algn="just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status of the retina and evaluate changes that may occur in the future. From 2 to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20</a:t>
            </a:r>
          </a:p>
          <a:p>
            <a:pPr algn="just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pictures may be taken, depending on the eye condition. The camera flashes a bright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light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into the eye for each picture.</a:t>
            </a:r>
          </a:p>
          <a:p>
            <a:pPr algn="just"/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•</a:t>
            </a:r>
            <a:r>
              <a:rPr lang="en-US" sz="1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Fluorescein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angiography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-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Procedure to evaluate the eye's blood vessels. A yellow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dye</a:t>
            </a:r>
          </a:p>
          <a:p>
            <a:pPr algn="just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injected into an arm vein travels to the blood vessels in the eyes. Pictures of the retina </a:t>
            </a:r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pPr algn="just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are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taken using a camera that flashes a blue light into the eye. The pictures show if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any</a:t>
            </a:r>
          </a:p>
          <a:p>
            <a:pPr algn="just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dye has leaked from the vessels into the retina, indicating possible blood vessel </a:t>
            </a:r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pPr algn="just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abnormality.</a:t>
            </a:r>
          </a:p>
          <a:p>
            <a:pPr algn="just"/>
            <a:endParaRPr lang="en-US" sz="16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pPr algn="just"/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Participants will be followed at least 3 years. </a:t>
            </a:r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pPr algn="just"/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pPr algn="just"/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Follow-up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visits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are scheduled according to the standard of care for the individual </a:t>
            </a:r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pPr algn="just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patient's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eye problem. Vision will be checked at each visit, and some of the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screening</a:t>
            </a:r>
          </a:p>
          <a:p>
            <a:pPr algn="just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tests described above may be repeated to follow the progress of disease and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evaluate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pPr algn="just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the response to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treatment.Condition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: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Choroiditis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,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Iridocyclitis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,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Iritis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, Retinal Disease</a:t>
            </a:r>
          </a:p>
          <a:p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28600" y="381000"/>
            <a:ext cx="85344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1.Clinical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a)History of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Syphilis,TB,Gonorrhea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b)Local examination for characteristic signs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e.g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Rubeosis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Iridis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 in Diabetic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Iritis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c)Search for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septi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 foci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d)Systemic manifestations of associated diseases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2.Radiological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 : X-ray chest for TB or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Sarcoidosis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 and spine for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Ankylosing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Spondylitis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3.Laboratory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a)Urine : For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sugar,pus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cells,albumin,uric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 acid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b)Stool : For parasites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c)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Tuberculine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 test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d)Blood : For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culture,W.R,Blood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 film for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Malaria,etc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e)ELISA or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Casoni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 Test : For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Hydatid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 Disease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f)ELISA test and Plasma Titer 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Arial" pitchFamily="34" charset="0"/>
              </a:rPr>
              <a:t>Taxoplasmosis,toxocariasis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304800"/>
            <a:ext cx="81127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Another Classifications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04800" y="762000"/>
            <a:ext cx="6172524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4.Surgical diagnostic procedures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a)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Paracentesis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 or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Vitreal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 biopsy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2590_cataract sug.new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33600" y="1828800"/>
            <a:ext cx="4038600" cy="2971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1000" y="4876800"/>
            <a:ext cx="854913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b)Biopsy of associated skin nodule : To confirm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sarcoidosis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Rounded MT Bold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5)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Fluorescin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Angiography.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066800" y="1905000"/>
            <a:ext cx="6400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Anisocoria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Rounded MT Bold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•Cataracts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•Eye pain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•Glaucoma, secondary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Heterochromic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 iris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Hyperlacrimation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•Iris abnormality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•Photophobia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Pupillary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 constriction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95400" y="304800"/>
            <a:ext cx="6161135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kumimoji="0" lang="en-US" sz="2800" b="1" i="0" u="none" strike="noStrike" cap="all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Other Underlying conditions related to </a:t>
            </a:r>
            <a:r>
              <a:rPr kumimoji="0" lang="en-US" sz="2800" b="1" i="0" u="none" strike="noStrike" cap="all" spc="0" normalizeH="0" baseline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iridocyclitis</a:t>
            </a:r>
            <a:endParaRPr lang="en-US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09600" y="1981200"/>
            <a:ext cx="76962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Conditions listing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Iridocyclitis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 as a symptom may also be potential underlying conditions: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Behcet's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 Disease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Besnier-Boeck-Schaumann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 disease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• Leprosy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• Systemic Juvenile Rheumatoid Arthritis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• Vogt-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Koyanagi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Rounded MT Bold" pitchFamily="34" charset="0"/>
                <a:ea typeface="Calibri" pitchFamily="34" charset="0"/>
                <a:cs typeface="Arial" pitchFamily="34" charset="0"/>
              </a:rPr>
              <a:t>-Harada Syndrome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4600" y="609600"/>
            <a:ext cx="35555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symptomS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ounded Rectangle 4"/>
          <p:cNvSpPr/>
          <p:nvPr/>
        </p:nvSpPr>
        <p:spPr>
          <a:xfrm>
            <a:off x="2286000" y="457200"/>
            <a:ext cx="44958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TREATMENT</a:t>
            </a:r>
            <a:endParaRPr lang="en-US" sz="44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19" name="Down Arrow 18"/>
          <p:cNvSpPr/>
          <p:nvPr/>
        </p:nvSpPr>
        <p:spPr>
          <a:xfrm flipH="1">
            <a:off x="838200" y="2438400"/>
            <a:ext cx="914400" cy="1752600"/>
          </a:xfrm>
          <a:prstGeom prst="downArrow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flipH="1">
            <a:off x="4038600" y="2514600"/>
            <a:ext cx="914400" cy="1752600"/>
          </a:xfrm>
          <a:prstGeom prst="downArrow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 flipH="1">
            <a:off x="7162800" y="2514600"/>
            <a:ext cx="914400" cy="1752600"/>
          </a:xfrm>
          <a:prstGeom prst="downArrow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457200" y="4724400"/>
            <a:ext cx="2209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LOCAL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019800" y="47244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GENERAL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819400" y="4724400"/>
            <a:ext cx="3048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COMPLICATED</a:t>
            </a:r>
            <a:endParaRPr lang="en-US" sz="29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2514600" y="228600"/>
            <a:ext cx="36999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Treatment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Both"/>
            </a:pPr>
            <a:r>
              <a:rPr lang="en-US" sz="22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Local Treatment:</a:t>
            </a:r>
          </a:p>
          <a:p>
            <a:pPr marL="342900" indent="-342900"/>
            <a:endParaRPr lang="en-US" sz="2200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  <a:p>
            <a:pPr marL="342900" indent="-342900">
              <a:buAutoNum type="arabicPeriod"/>
            </a:pP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Hot fomentation:</a:t>
            </a:r>
          </a:p>
          <a:p>
            <a:pPr marL="342900" indent="-342900">
              <a:buAutoNum type="arabicPeriod"/>
            </a:pP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Dark glasses.</a:t>
            </a:r>
            <a:endParaRPr lang="en-US" sz="22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pPr marL="342900" indent="-342900">
              <a:buAutoNum type="arabicPeriod"/>
            </a:pPr>
            <a:r>
              <a:rPr lang="en-US" sz="22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Mydriatics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and </a:t>
            </a:r>
            <a:r>
              <a:rPr lang="en-US" sz="2200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cycloplegics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(Atropine </a:t>
            </a:r>
            <a:r>
              <a:rPr lang="en-US" sz="2200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Sulphate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1%)</a:t>
            </a:r>
          </a:p>
          <a:p>
            <a:pPr marL="342900" indent="-342900">
              <a:buAutoNum type="arabicPeriod"/>
            </a:pP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Local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cortisone</a:t>
            </a:r>
          </a:p>
          <a:p>
            <a:pPr marL="342900" indent="-342900">
              <a:buAutoNum type="arabicPeriod"/>
            </a:pP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Bandage and local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antibiotics.</a:t>
            </a:r>
          </a:p>
          <a:p>
            <a:pPr marL="342900" indent="-342900">
              <a:buAutoNum type="arabicPeriod"/>
            </a:pPr>
            <a:endParaRPr lang="en-US" sz="2200" dirty="0">
              <a:solidFill>
                <a:schemeClr val="accent5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  <a:p>
            <a:r>
              <a:rPr lang="en-US" sz="22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(B) General Treatment :</a:t>
            </a:r>
            <a:endParaRPr lang="en-US" sz="2200" dirty="0">
              <a:solidFill>
                <a:schemeClr val="tx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  <a:p>
            <a:r>
              <a:rPr lang="en-US" sz="2200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 </a:t>
            </a:r>
          </a:p>
          <a:p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1.</a:t>
            </a:r>
            <a:r>
              <a:rPr lang="en-US" sz="2200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Treatment of the cause.</a:t>
            </a:r>
          </a:p>
          <a:p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2. Anti inflammatory drugs ( steroidal or non-steroidal).</a:t>
            </a:r>
          </a:p>
          <a:p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3. Eradication of septic foci.</a:t>
            </a:r>
          </a:p>
          <a:p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4. Immunosuppressive agents (</a:t>
            </a:r>
            <a:r>
              <a:rPr lang="en-US" sz="22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cytotoxic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drugs).</a:t>
            </a:r>
          </a:p>
          <a:p>
            <a:pPr marL="342900" indent="-342900"/>
            <a:endParaRPr lang="en-US" sz="2200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  <a:p>
            <a:endParaRPr lang="en-US" sz="2200" dirty="0">
              <a:solidFill>
                <a:schemeClr val="accent5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2. Dark glasses: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2. Dark glasses: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457200" y="457200"/>
            <a:ext cx="7924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(C) Treatment of complication: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  <a:p>
            <a:r>
              <a:rPr lang="en-US" sz="2400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 </a:t>
            </a: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1. Secondary Glaucoma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.</a:t>
            </a:r>
            <a:b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</a:b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2. Posterior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Synechiae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.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Complicated cataract with total posterior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synechia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.</a:t>
            </a:r>
          </a:p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4. Iris bombe: YAG or Argon laser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iridotomies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or surgical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iridotomy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5. Cyclic membrane: pars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plana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victrotomy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.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6. Shrunken Globe: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Enucleation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with orbital implants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.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7.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Cystoid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macular edema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: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8. Permanent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vitrous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opacification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: pars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plana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victrectomy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9. Retinal detachment: pars plan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victrectomy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and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endolaser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treatment with internal gas or silicon oil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tamponade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.</a:t>
            </a:r>
          </a:p>
          <a:p>
            <a:endParaRPr lang="en-US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1066800" y="2286000"/>
            <a:ext cx="71098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YOU!!</a:t>
            </a:r>
            <a:endParaRPr lang="en-US" sz="9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533400" y="1676400"/>
            <a:ext cx="8077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Acute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or chronic inflammation of the iris and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ciliary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 body characterized by exudates into the anterior chamber, discoloration of the iris, and constricted, sluggish pupil. Symptoms include radiating pain, photophobia,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lacrimation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cs typeface="Aharoni" pitchFamily="2" charset="-79"/>
              </a:rPr>
              <a:t>, and interference with vision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3200" y="533400"/>
            <a:ext cx="35541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DEFINITION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1828800" y="457200"/>
            <a:ext cx="53545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Clinical Picture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543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Symptoms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:</a:t>
            </a:r>
          </a:p>
          <a:p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1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) Photophobia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2)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Lacrimation</a:t>
            </a:r>
            <a:endParaRPr lang="en-US" sz="2800" b="1" dirty="0" smtClean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3) Pain</a:t>
            </a:r>
          </a:p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4)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Diminution of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vision</a:t>
            </a:r>
          </a:p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5)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Redness</a:t>
            </a:r>
          </a:p>
          <a:p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US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US" u="sng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1)Photophobia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2)Lacrimation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1)Photophobia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2)Lacrimation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file-77266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133600"/>
            <a:ext cx="2422525" cy="2895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3505200" y="533400"/>
            <a:ext cx="19207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Signs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1)Lids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 edematous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2)Conjunctiva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 ciliary injection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1)Lids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 edematous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2)Conjunctiva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 ciliary injection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752600"/>
            <a:ext cx="79248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1) Lids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: edematous</a:t>
            </a:r>
          </a:p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2) Conjunctiva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: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ciliary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injection</a:t>
            </a: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3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) Cornea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: show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keratic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precipitates due to deposition of cell on its posterior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surface</a:t>
            </a:r>
          </a:p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4) Anterior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chamber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:Aqueous flare,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hyphaema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and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hypophyon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.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5) Pupil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6) Muddy Iris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7) Vitreous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8) High intra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ocullar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pressure.</a:t>
            </a:r>
          </a:p>
          <a:p>
            <a:endParaRPr lang="en-US" sz="2800" dirty="0" smtClean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 descr="IRITIS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838200"/>
            <a:ext cx="5791200" cy="426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524000" y="5486400"/>
            <a:ext cx="556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Ciliary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Injection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 descr="RP_January_A10_Fig0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838200"/>
            <a:ext cx="5638800" cy="4038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990600" y="5334000"/>
            <a:ext cx="670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Keratic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Precipitates</a:t>
            </a:r>
            <a:endParaRPr lang="en-US" sz="44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 descr="Uveitis_Fig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143000"/>
            <a:ext cx="6248400" cy="4038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371600" y="5562600"/>
            <a:ext cx="586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Hypopyon</a:t>
            </a:r>
            <a:endParaRPr lang="en-US" sz="44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 descr="Toxo vitreous string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990600"/>
            <a:ext cx="6324600" cy="4191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1371600" y="5562600"/>
            <a:ext cx="632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Cloudy Vitreous</a:t>
            </a:r>
            <a:endParaRPr lang="en-US" sz="4400" dirty="0"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ack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533400" y="457200"/>
            <a:ext cx="8077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Differential diagnosis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1" y="1828801"/>
          <a:ext cx="8000999" cy="441959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53037"/>
                <a:gridCol w="2177295"/>
                <a:gridCol w="1910105"/>
                <a:gridCol w="2060562"/>
              </a:tblGrid>
              <a:tr h="7464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/>
                        <a:t>Difference</a:t>
                      </a:r>
                      <a:endParaRPr lang="en-US" sz="1100" baseline="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Acute Iritis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Acute Glaucoma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/>
                        <a:t>Acute Conjunctivitis</a:t>
                      </a:r>
                      <a:endParaRPr lang="en-US" sz="1100" baseline="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2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Pain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Neuralgic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Severe Bursting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Only Discomfort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2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Vision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Diminished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Very Poor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Not Affected(Haloes)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2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Discharge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No Discharge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Very Poor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Present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3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Lids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Normal or Edema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Edematous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Edematous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3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Conjunctiva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Ciliary Injection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Ciliary Congestion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Conjunctival Injection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3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Cornea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/>
                        <a:t>Edema KPS</a:t>
                      </a:r>
                      <a:endParaRPr lang="en-US" sz="1100" baseline="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Steamy(Edema)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Normal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3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A C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Flare+Cells+Hypopyon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Very Shallow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Normal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3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Iris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Muddy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Congested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Normal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3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Pupil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Small Irregular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Dilated Oval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R R A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2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Tension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Normal or High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/>
                        <a:t>Very High</a:t>
                      </a:r>
                      <a:endParaRPr lang="en-US" sz="1100" baseline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/>
                        <a:t>Normal</a:t>
                      </a:r>
                      <a:endParaRPr lang="en-US" sz="1100" baseline="0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740</Words>
  <Application>Microsoft Office PowerPoint</Application>
  <PresentationFormat>On-screen Show (4:3)</PresentationFormat>
  <Paragraphs>182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Gateway</dc:creator>
  <cp:lastModifiedBy>Your User Name</cp:lastModifiedBy>
  <cp:revision>25</cp:revision>
  <dcterms:created xsi:type="dcterms:W3CDTF">2010-04-04T20:20:21Z</dcterms:created>
  <dcterms:modified xsi:type="dcterms:W3CDTF">2010-04-08T12:00:38Z</dcterms:modified>
</cp:coreProperties>
</file>