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91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  <p:sldId id="268" r:id="rId15"/>
    <p:sldId id="273" r:id="rId16"/>
    <p:sldId id="274" r:id="rId17"/>
    <p:sldId id="269" r:id="rId18"/>
    <p:sldId id="270" r:id="rId19"/>
    <p:sldId id="271" r:id="rId20"/>
    <p:sldId id="272" r:id="rId21"/>
    <p:sldId id="275" r:id="rId22"/>
    <p:sldId id="277" r:id="rId23"/>
    <p:sldId id="27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92" r:id="rId34"/>
    <p:sldId id="293" r:id="rId35"/>
    <p:sldId id="296" r:id="rId36"/>
    <p:sldId id="294" r:id="rId37"/>
    <p:sldId id="297" r:id="rId38"/>
    <p:sldId id="295" r:id="rId39"/>
    <p:sldId id="298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4" autoAdjust="0"/>
    <p:restoredTop sz="94660"/>
  </p:normalViewPr>
  <p:slideViewPr>
    <p:cSldViewPr>
      <p:cViewPr varScale="1">
        <p:scale>
          <a:sx n="43" d="100"/>
          <a:sy n="43" d="100"/>
        </p:scale>
        <p:origin x="-11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D6EF6AC-560C-4A54-8A09-732240776931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5FDD66E-CD51-4531-B6CA-14730BC58E5A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en-US" dirty="0"/>
            <a:t>Signs</a:t>
          </a:r>
        </a:p>
      </dgm:t>
    </dgm:pt>
    <dgm:pt modelId="{75EE3CD0-E7A7-4F4D-BC29-E27BEEE55BD7}" type="parTrans" cxnId="{6DE26D1B-4444-4A1E-9812-783FEEFD51BA}">
      <dgm:prSet/>
      <dgm:spPr/>
      <dgm:t>
        <a:bodyPr/>
        <a:lstStyle/>
        <a:p>
          <a:pPr algn="ctr"/>
          <a:endParaRPr lang="en-US"/>
        </a:p>
      </dgm:t>
    </dgm:pt>
    <dgm:pt modelId="{AFC6CD78-9843-4B2B-8D24-4D4D174638B8}" type="sibTrans" cxnId="{6DE26D1B-4444-4A1E-9812-783FEEFD51BA}">
      <dgm:prSet/>
      <dgm:spPr/>
      <dgm:t>
        <a:bodyPr/>
        <a:lstStyle/>
        <a:p>
          <a:pPr algn="ctr"/>
          <a:endParaRPr lang="en-US"/>
        </a:p>
      </dgm:t>
    </dgm:pt>
    <dgm:pt modelId="{A5B95092-4146-46CF-8943-7D78B1809717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en-US"/>
            <a:t>1- high tension</a:t>
          </a:r>
        </a:p>
      </dgm:t>
    </dgm:pt>
    <dgm:pt modelId="{E4C947E2-6335-4F47-B13F-27041C89B54B}" type="parTrans" cxnId="{3D913F90-29AC-4AAA-A58E-AA4466D07532}">
      <dgm:prSet/>
      <dgm:spPr/>
      <dgm:t>
        <a:bodyPr/>
        <a:lstStyle/>
        <a:p>
          <a:pPr algn="ctr"/>
          <a:endParaRPr lang="en-US"/>
        </a:p>
      </dgm:t>
    </dgm:pt>
    <dgm:pt modelId="{E996F8BD-7EE2-4B6D-AB92-6F27D76E5B59}" type="sibTrans" cxnId="{3D913F90-29AC-4AAA-A58E-AA4466D07532}">
      <dgm:prSet/>
      <dgm:spPr/>
      <dgm:t>
        <a:bodyPr/>
        <a:lstStyle/>
        <a:p>
          <a:pPr algn="ctr"/>
          <a:endParaRPr lang="en-US"/>
        </a:p>
      </dgm:t>
    </dgm:pt>
    <dgm:pt modelId="{75364E65-BF8C-4103-8925-86C7F910DD6C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en-US" dirty="0"/>
            <a:t>3- optic disc change</a:t>
          </a:r>
        </a:p>
      </dgm:t>
    </dgm:pt>
    <dgm:pt modelId="{60A0B552-69AA-456C-BBCE-3FB8E4490A87}" type="parTrans" cxnId="{1D35FA61-9C48-4116-92B2-BE93CC62A1B2}">
      <dgm:prSet/>
      <dgm:spPr/>
      <dgm:t>
        <a:bodyPr/>
        <a:lstStyle/>
        <a:p>
          <a:pPr algn="ctr"/>
          <a:endParaRPr lang="en-US"/>
        </a:p>
      </dgm:t>
    </dgm:pt>
    <dgm:pt modelId="{F43FF006-A9ED-42AF-823D-64BD3AECEFD2}" type="sibTrans" cxnId="{1D35FA61-9C48-4116-92B2-BE93CC62A1B2}">
      <dgm:prSet/>
      <dgm:spPr/>
      <dgm:t>
        <a:bodyPr/>
        <a:lstStyle/>
        <a:p>
          <a:pPr algn="ctr"/>
          <a:endParaRPr lang="en-US"/>
        </a:p>
      </dgm:t>
    </dgm:pt>
    <dgm:pt modelId="{966D798D-8363-4DAC-B367-27AEDAAE554F}">
      <dgm:prSet/>
      <dgm:spPr>
        <a:solidFill>
          <a:srgbClr val="C00000"/>
        </a:solidFill>
      </dgm:spPr>
      <dgm:t>
        <a:bodyPr/>
        <a:lstStyle/>
        <a:p>
          <a:pPr algn="ctr"/>
          <a:r>
            <a:rPr lang="en-US" dirty="0"/>
            <a:t>4- </a:t>
          </a:r>
          <a:r>
            <a:rPr lang="en-US" dirty="0" err="1"/>
            <a:t>gonioscopically</a:t>
          </a:r>
          <a:r>
            <a:rPr lang="en-US" dirty="0"/>
            <a:t> open angle</a:t>
          </a:r>
        </a:p>
      </dgm:t>
    </dgm:pt>
    <dgm:pt modelId="{65DB25F4-E012-4DF8-A444-BE7D6DC8E23A}" type="parTrans" cxnId="{0BDBD3FA-B3DA-43D1-9E3B-FFE05E40EAFA}">
      <dgm:prSet/>
      <dgm:spPr/>
      <dgm:t>
        <a:bodyPr/>
        <a:lstStyle/>
        <a:p>
          <a:pPr algn="ctr"/>
          <a:endParaRPr lang="en-US"/>
        </a:p>
      </dgm:t>
    </dgm:pt>
    <dgm:pt modelId="{2965CE61-4C7A-40DE-AF9C-F0049EE7AAE3}" type="sibTrans" cxnId="{0BDBD3FA-B3DA-43D1-9E3B-FFE05E40EAFA}">
      <dgm:prSet/>
      <dgm:spPr/>
      <dgm:t>
        <a:bodyPr/>
        <a:lstStyle/>
        <a:p>
          <a:pPr algn="ctr"/>
          <a:endParaRPr lang="en-US"/>
        </a:p>
      </dgm:t>
    </dgm:pt>
    <dgm:pt modelId="{0DBACEF6-1E7D-4E79-A44D-919CFB4EDE4D}">
      <dgm:prSet phldrT="[Text]"/>
      <dgm:spPr>
        <a:solidFill>
          <a:srgbClr val="C00000"/>
        </a:solidFill>
      </dgm:spPr>
      <dgm:t>
        <a:bodyPr/>
        <a:lstStyle/>
        <a:p>
          <a:pPr algn="ctr"/>
          <a:r>
            <a:rPr lang="en-US" dirty="0"/>
            <a:t>2- visual field changes</a:t>
          </a:r>
        </a:p>
      </dgm:t>
    </dgm:pt>
    <dgm:pt modelId="{E4189B9D-C56A-4277-8290-AFEBAABD1B44}" type="sibTrans" cxnId="{E5DA6A8A-6DD6-4527-8301-EE5FFB67D29B}">
      <dgm:prSet/>
      <dgm:spPr/>
      <dgm:t>
        <a:bodyPr/>
        <a:lstStyle/>
        <a:p>
          <a:pPr algn="ctr"/>
          <a:endParaRPr lang="en-US"/>
        </a:p>
      </dgm:t>
    </dgm:pt>
    <dgm:pt modelId="{1FD58327-746A-462E-BC4E-2F302DC9FEE8}" type="parTrans" cxnId="{E5DA6A8A-6DD6-4527-8301-EE5FFB67D29B}">
      <dgm:prSet/>
      <dgm:spPr/>
      <dgm:t>
        <a:bodyPr/>
        <a:lstStyle/>
        <a:p>
          <a:pPr algn="ctr"/>
          <a:endParaRPr lang="en-US"/>
        </a:p>
      </dgm:t>
    </dgm:pt>
    <dgm:pt modelId="{E13B5954-05C5-4022-9084-A2C36CA76162}" type="pres">
      <dgm:prSet presAssocID="{0D6EF6AC-560C-4A54-8A09-7322407769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EBA4ACC4-5F49-4C7D-825C-28B0575E6A66}" type="pres">
      <dgm:prSet presAssocID="{05FDD66E-CD51-4531-B6CA-14730BC58E5A}" presName="hierRoot1" presStyleCnt="0">
        <dgm:presLayoutVars>
          <dgm:hierBranch val="init"/>
        </dgm:presLayoutVars>
      </dgm:prSet>
      <dgm:spPr/>
    </dgm:pt>
    <dgm:pt modelId="{B390FA8D-528A-453D-A745-81A68B93502E}" type="pres">
      <dgm:prSet presAssocID="{05FDD66E-CD51-4531-B6CA-14730BC58E5A}" presName="rootComposite1" presStyleCnt="0"/>
      <dgm:spPr/>
    </dgm:pt>
    <dgm:pt modelId="{A8E13693-35CD-451D-86D2-55361131F8D4}" type="pres">
      <dgm:prSet presAssocID="{05FDD66E-CD51-4531-B6CA-14730BC58E5A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A0703FF-512E-4AB2-85E5-E13D3A773AE5}" type="pres">
      <dgm:prSet presAssocID="{05FDD66E-CD51-4531-B6CA-14730BC58E5A}" presName="rootConnector1" presStyleLbl="node1" presStyleIdx="0" presStyleCnt="0"/>
      <dgm:spPr/>
      <dgm:t>
        <a:bodyPr/>
        <a:lstStyle/>
        <a:p>
          <a:endParaRPr lang="en-US"/>
        </a:p>
      </dgm:t>
    </dgm:pt>
    <dgm:pt modelId="{3598F050-9AE6-4B3E-AE2F-300696208E35}" type="pres">
      <dgm:prSet presAssocID="{05FDD66E-CD51-4531-B6CA-14730BC58E5A}" presName="hierChild2" presStyleCnt="0"/>
      <dgm:spPr/>
    </dgm:pt>
    <dgm:pt modelId="{B075D14B-E4FB-40C8-B30A-13D4E4BE0256}" type="pres">
      <dgm:prSet presAssocID="{E4C947E2-6335-4F47-B13F-27041C89B54B}" presName="Name37" presStyleLbl="parChTrans1D2" presStyleIdx="0" presStyleCnt="4"/>
      <dgm:spPr/>
      <dgm:t>
        <a:bodyPr/>
        <a:lstStyle/>
        <a:p>
          <a:endParaRPr lang="en-US"/>
        </a:p>
      </dgm:t>
    </dgm:pt>
    <dgm:pt modelId="{9666D184-F68A-4CA0-B85F-E3EA18A2417E}" type="pres">
      <dgm:prSet presAssocID="{A5B95092-4146-46CF-8943-7D78B1809717}" presName="hierRoot2" presStyleCnt="0">
        <dgm:presLayoutVars>
          <dgm:hierBranch val="init"/>
        </dgm:presLayoutVars>
      </dgm:prSet>
      <dgm:spPr/>
    </dgm:pt>
    <dgm:pt modelId="{49662851-CA11-4CD6-9BAB-C8828BF09C75}" type="pres">
      <dgm:prSet presAssocID="{A5B95092-4146-46CF-8943-7D78B1809717}" presName="rootComposite" presStyleCnt="0"/>
      <dgm:spPr/>
    </dgm:pt>
    <dgm:pt modelId="{3CADB1B9-E5B5-4A8A-BFF3-69F985E99A6D}" type="pres">
      <dgm:prSet presAssocID="{A5B95092-4146-46CF-8943-7D78B1809717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6069851-57CC-4A93-B8F1-98AE3C87560C}" type="pres">
      <dgm:prSet presAssocID="{A5B95092-4146-46CF-8943-7D78B1809717}" presName="rootConnector" presStyleLbl="node2" presStyleIdx="0" presStyleCnt="4"/>
      <dgm:spPr/>
      <dgm:t>
        <a:bodyPr/>
        <a:lstStyle/>
        <a:p>
          <a:endParaRPr lang="en-US"/>
        </a:p>
      </dgm:t>
    </dgm:pt>
    <dgm:pt modelId="{F8BB0EF0-9029-45CF-9933-0720411E156B}" type="pres">
      <dgm:prSet presAssocID="{A5B95092-4146-46CF-8943-7D78B1809717}" presName="hierChild4" presStyleCnt="0"/>
      <dgm:spPr/>
    </dgm:pt>
    <dgm:pt modelId="{FDA04F0C-9CFE-41BD-BA2B-E5425D2F1EF6}" type="pres">
      <dgm:prSet presAssocID="{A5B95092-4146-46CF-8943-7D78B1809717}" presName="hierChild5" presStyleCnt="0"/>
      <dgm:spPr/>
    </dgm:pt>
    <dgm:pt modelId="{65C58911-3AF9-489F-95C0-DF24B5D26EEA}" type="pres">
      <dgm:prSet presAssocID="{1FD58327-746A-462E-BC4E-2F302DC9FEE8}" presName="Name37" presStyleLbl="parChTrans1D2" presStyleIdx="1" presStyleCnt="4"/>
      <dgm:spPr/>
      <dgm:t>
        <a:bodyPr/>
        <a:lstStyle/>
        <a:p>
          <a:endParaRPr lang="en-US"/>
        </a:p>
      </dgm:t>
    </dgm:pt>
    <dgm:pt modelId="{1AB396C0-81C9-4AE3-B42D-C49A1B63245D}" type="pres">
      <dgm:prSet presAssocID="{0DBACEF6-1E7D-4E79-A44D-919CFB4EDE4D}" presName="hierRoot2" presStyleCnt="0">
        <dgm:presLayoutVars>
          <dgm:hierBranch val="init"/>
        </dgm:presLayoutVars>
      </dgm:prSet>
      <dgm:spPr/>
    </dgm:pt>
    <dgm:pt modelId="{73AA9923-B727-45FC-B073-92C6E8D227B1}" type="pres">
      <dgm:prSet presAssocID="{0DBACEF6-1E7D-4E79-A44D-919CFB4EDE4D}" presName="rootComposite" presStyleCnt="0"/>
      <dgm:spPr/>
    </dgm:pt>
    <dgm:pt modelId="{C0A1B7AE-B652-44A8-B535-CB677A9FBCB6}" type="pres">
      <dgm:prSet presAssocID="{0DBACEF6-1E7D-4E79-A44D-919CFB4EDE4D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8B36FD7-2E6B-4E3C-A4A1-F6951AF11FA8}" type="pres">
      <dgm:prSet presAssocID="{0DBACEF6-1E7D-4E79-A44D-919CFB4EDE4D}" presName="rootConnector" presStyleLbl="node2" presStyleIdx="1" presStyleCnt="4"/>
      <dgm:spPr/>
      <dgm:t>
        <a:bodyPr/>
        <a:lstStyle/>
        <a:p>
          <a:endParaRPr lang="en-US"/>
        </a:p>
      </dgm:t>
    </dgm:pt>
    <dgm:pt modelId="{433D2743-717B-4F25-940D-8AC45AAA5047}" type="pres">
      <dgm:prSet presAssocID="{0DBACEF6-1E7D-4E79-A44D-919CFB4EDE4D}" presName="hierChild4" presStyleCnt="0"/>
      <dgm:spPr/>
    </dgm:pt>
    <dgm:pt modelId="{BD30C59F-C6DB-43F5-9331-4EB5F3C2CC2A}" type="pres">
      <dgm:prSet presAssocID="{0DBACEF6-1E7D-4E79-A44D-919CFB4EDE4D}" presName="hierChild5" presStyleCnt="0"/>
      <dgm:spPr/>
    </dgm:pt>
    <dgm:pt modelId="{6FB41D0D-FEAF-4836-B30A-4856A304C1A9}" type="pres">
      <dgm:prSet presAssocID="{60A0B552-69AA-456C-BBCE-3FB8E4490A87}" presName="Name37" presStyleLbl="parChTrans1D2" presStyleIdx="2" presStyleCnt="4"/>
      <dgm:spPr/>
      <dgm:t>
        <a:bodyPr/>
        <a:lstStyle/>
        <a:p>
          <a:endParaRPr lang="en-US"/>
        </a:p>
      </dgm:t>
    </dgm:pt>
    <dgm:pt modelId="{A9BB0669-6799-4A90-842E-0C9FADADF1F5}" type="pres">
      <dgm:prSet presAssocID="{75364E65-BF8C-4103-8925-86C7F910DD6C}" presName="hierRoot2" presStyleCnt="0">
        <dgm:presLayoutVars>
          <dgm:hierBranch val="init"/>
        </dgm:presLayoutVars>
      </dgm:prSet>
      <dgm:spPr/>
    </dgm:pt>
    <dgm:pt modelId="{39D26E30-5E50-4F45-9DB2-D48F1E41DEA0}" type="pres">
      <dgm:prSet presAssocID="{75364E65-BF8C-4103-8925-86C7F910DD6C}" presName="rootComposite" presStyleCnt="0"/>
      <dgm:spPr/>
    </dgm:pt>
    <dgm:pt modelId="{1E915E09-CA4C-4067-9DBD-E239BBC71A42}" type="pres">
      <dgm:prSet presAssocID="{75364E65-BF8C-4103-8925-86C7F910DD6C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2294E1E-DE0B-488F-A039-2ACFD12A8FD0}" type="pres">
      <dgm:prSet presAssocID="{75364E65-BF8C-4103-8925-86C7F910DD6C}" presName="rootConnector" presStyleLbl="node2" presStyleIdx="2" presStyleCnt="4"/>
      <dgm:spPr/>
      <dgm:t>
        <a:bodyPr/>
        <a:lstStyle/>
        <a:p>
          <a:endParaRPr lang="en-US"/>
        </a:p>
      </dgm:t>
    </dgm:pt>
    <dgm:pt modelId="{C80EB06C-931D-41FC-9E57-88153E36C25B}" type="pres">
      <dgm:prSet presAssocID="{75364E65-BF8C-4103-8925-86C7F910DD6C}" presName="hierChild4" presStyleCnt="0"/>
      <dgm:spPr/>
    </dgm:pt>
    <dgm:pt modelId="{23366B7C-677A-4D95-8AF3-22A4D98E1495}" type="pres">
      <dgm:prSet presAssocID="{75364E65-BF8C-4103-8925-86C7F910DD6C}" presName="hierChild5" presStyleCnt="0"/>
      <dgm:spPr/>
    </dgm:pt>
    <dgm:pt modelId="{6FC04F84-6278-45A8-B8CA-5632EF7C7755}" type="pres">
      <dgm:prSet presAssocID="{65DB25F4-E012-4DF8-A444-BE7D6DC8E23A}" presName="Name37" presStyleLbl="parChTrans1D2" presStyleIdx="3" presStyleCnt="4"/>
      <dgm:spPr/>
      <dgm:t>
        <a:bodyPr/>
        <a:lstStyle/>
        <a:p>
          <a:endParaRPr lang="en-US"/>
        </a:p>
      </dgm:t>
    </dgm:pt>
    <dgm:pt modelId="{BD31C266-4A7F-4284-B35C-D493DBACE73E}" type="pres">
      <dgm:prSet presAssocID="{966D798D-8363-4DAC-B367-27AEDAAE554F}" presName="hierRoot2" presStyleCnt="0">
        <dgm:presLayoutVars>
          <dgm:hierBranch val="init"/>
        </dgm:presLayoutVars>
      </dgm:prSet>
      <dgm:spPr/>
    </dgm:pt>
    <dgm:pt modelId="{2B595888-4392-4A64-9D38-04AF83615CBA}" type="pres">
      <dgm:prSet presAssocID="{966D798D-8363-4DAC-B367-27AEDAAE554F}" presName="rootComposite" presStyleCnt="0"/>
      <dgm:spPr/>
    </dgm:pt>
    <dgm:pt modelId="{E88DAB45-D062-4D71-940D-89B774D4519F}" type="pres">
      <dgm:prSet presAssocID="{966D798D-8363-4DAC-B367-27AEDAAE554F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3C35C22-6F51-43D3-B02E-DBE3B7849D89}" type="pres">
      <dgm:prSet presAssocID="{966D798D-8363-4DAC-B367-27AEDAAE554F}" presName="rootConnector" presStyleLbl="node2" presStyleIdx="3" presStyleCnt="4"/>
      <dgm:spPr/>
      <dgm:t>
        <a:bodyPr/>
        <a:lstStyle/>
        <a:p>
          <a:endParaRPr lang="en-US"/>
        </a:p>
      </dgm:t>
    </dgm:pt>
    <dgm:pt modelId="{32AC9B44-84C4-401E-933C-D47C1D7C34B1}" type="pres">
      <dgm:prSet presAssocID="{966D798D-8363-4DAC-B367-27AEDAAE554F}" presName="hierChild4" presStyleCnt="0"/>
      <dgm:spPr/>
    </dgm:pt>
    <dgm:pt modelId="{6D4A4E78-796B-41EF-A683-071BB7964DCF}" type="pres">
      <dgm:prSet presAssocID="{966D798D-8363-4DAC-B367-27AEDAAE554F}" presName="hierChild5" presStyleCnt="0"/>
      <dgm:spPr/>
    </dgm:pt>
    <dgm:pt modelId="{FA684415-9B75-4219-8907-5B925D229C00}" type="pres">
      <dgm:prSet presAssocID="{05FDD66E-CD51-4531-B6CA-14730BC58E5A}" presName="hierChild3" presStyleCnt="0"/>
      <dgm:spPr/>
    </dgm:pt>
  </dgm:ptLst>
  <dgm:cxnLst>
    <dgm:cxn modelId="{0BDBD3FA-B3DA-43D1-9E3B-FFE05E40EAFA}" srcId="{05FDD66E-CD51-4531-B6CA-14730BC58E5A}" destId="{966D798D-8363-4DAC-B367-27AEDAAE554F}" srcOrd="3" destOrd="0" parTransId="{65DB25F4-E012-4DF8-A444-BE7D6DC8E23A}" sibTransId="{2965CE61-4C7A-40DE-AF9C-F0049EE7AAE3}"/>
    <dgm:cxn modelId="{3D913F90-29AC-4AAA-A58E-AA4466D07532}" srcId="{05FDD66E-CD51-4531-B6CA-14730BC58E5A}" destId="{A5B95092-4146-46CF-8943-7D78B1809717}" srcOrd="0" destOrd="0" parTransId="{E4C947E2-6335-4F47-B13F-27041C89B54B}" sibTransId="{E996F8BD-7EE2-4B6D-AB92-6F27D76E5B59}"/>
    <dgm:cxn modelId="{E5DA6A8A-6DD6-4527-8301-EE5FFB67D29B}" srcId="{05FDD66E-CD51-4531-B6CA-14730BC58E5A}" destId="{0DBACEF6-1E7D-4E79-A44D-919CFB4EDE4D}" srcOrd="1" destOrd="0" parTransId="{1FD58327-746A-462E-BC4E-2F302DC9FEE8}" sibTransId="{E4189B9D-C56A-4277-8290-AFEBAABD1B44}"/>
    <dgm:cxn modelId="{36A45A63-A8FE-4802-9236-4FF36C82A2B6}" type="presOf" srcId="{75364E65-BF8C-4103-8925-86C7F910DD6C}" destId="{B2294E1E-DE0B-488F-A039-2ACFD12A8FD0}" srcOrd="1" destOrd="0" presId="urn:microsoft.com/office/officeart/2005/8/layout/orgChart1"/>
    <dgm:cxn modelId="{6DE26D1B-4444-4A1E-9812-783FEEFD51BA}" srcId="{0D6EF6AC-560C-4A54-8A09-732240776931}" destId="{05FDD66E-CD51-4531-B6CA-14730BC58E5A}" srcOrd="0" destOrd="0" parTransId="{75EE3CD0-E7A7-4F4D-BC29-E27BEEE55BD7}" sibTransId="{AFC6CD78-9843-4B2B-8D24-4D4D174638B8}"/>
    <dgm:cxn modelId="{D5CFF893-B905-4EB1-A209-0AB5279EDCF7}" type="presOf" srcId="{65DB25F4-E012-4DF8-A444-BE7D6DC8E23A}" destId="{6FC04F84-6278-45A8-B8CA-5632EF7C7755}" srcOrd="0" destOrd="0" presId="urn:microsoft.com/office/officeart/2005/8/layout/orgChart1"/>
    <dgm:cxn modelId="{3A62A475-5963-495C-B254-FCE3FD706394}" type="presOf" srcId="{75364E65-BF8C-4103-8925-86C7F910DD6C}" destId="{1E915E09-CA4C-4067-9DBD-E239BBC71A42}" srcOrd="0" destOrd="0" presId="urn:microsoft.com/office/officeart/2005/8/layout/orgChart1"/>
    <dgm:cxn modelId="{954D61F3-D210-41B5-99C9-347FBF69B6F1}" type="presOf" srcId="{0DBACEF6-1E7D-4E79-A44D-919CFB4EDE4D}" destId="{C0A1B7AE-B652-44A8-B535-CB677A9FBCB6}" srcOrd="0" destOrd="0" presId="urn:microsoft.com/office/officeart/2005/8/layout/orgChart1"/>
    <dgm:cxn modelId="{3B7FCD74-7B9D-404D-920C-6447892A8998}" type="presOf" srcId="{966D798D-8363-4DAC-B367-27AEDAAE554F}" destId="{E88DAB45-D062-4D71-940D-89B774D4519F}" srcOrd="0" destOrd="0" presId="urn:microsoft.com/office/officeart/2005/8/layout/orgChart1"/>
    <dgm:cxn modelId="{BD5C7EE7-D1CC-4DB7-9264-91C601E7E903}" type="presOf" srcId="{E4C947E2-6335-4F47-B13F-27041C89B54B}" destId="{B075D14B-E4FB-40C8-B30A-13D4E4BE0256}" srcOrd="0" destOrd="0" presId="urn:microsoft.com/office/officeart/2005/8/layout/orgChart1"/>
    <dgm:cxn modelId="{A29FC612-257A-400E-ABD7-2B61D26AA657}" type="presOf" srcId="{A5B95092-4146-46CF-8943-7D78B1809717}" destId="{66069851-57CC-4A93-B8F1-98AE3C87560C}" srcOrd="1" destOrd="0" presId="urn:microsoft.com/office/officeart/2005/8/layout/orgChart1"/>
    <dgm:cxn modelId="{4998B97C-B553-42D3-8C50-307E22506919}" type="presOf" srcId="{A5B95092-4146-46CF-8943-7D78B1809717}" destId="{3CADB1B9-E5B5-4A8A-BFF3-69F985E99A6D}" srcOrd="0" destOrd="0" presId="urn:microsoft.com/office/officeart/2005/8/layout/orgChart1"/>
    <dgm:cxn modelId="{65C26EFA-08AB-4945-9B81-15E55DF014F2}" type="presOf" srcId="{60A0B552-69AA-456C-BBCE-3FB8E4490A87}" destId="{6FB41D0D-FEAF-4836-B30A-4856A304C1A9}" srcOrd="0" destOrd="0" presId="urn:microsoft.com/office/officeart/2005/8/layout/orgChart1"/>
    <dgm:cxn modelId="{E7FE9BB7-389E-41A0-8722-82843D6F7FBE}" type="presOf" srcId="{05FDD66E-CD51-4531-B6CA-14730BC58E5A}" destId="{BA0703FF-512E-4AB2-85E5-E13D3A773AE5}" srcOrd="1" destOrd="0" presId="urn:microsoft.com/office/officeart/2005/8/layout/orgChart1"/>
    <dgm:cxn modelId="{4E2CD450-F453-4423-9255-32AA1A79DDA9}" type="presOf" srcId="{0DBACEF6-1E7D-4E79-A44D-919CFB4EDE4D}" destId="{C8B36FD7-2E6B-4E3C-A4A1-F6951AF11FA8}" srcOrd="1" destOrd="0" presId="urn:microsoft.com/office/officeart/2005/8/layout/orgChart1"/>
    <dgm:cxn modelId="{45989110-9E48-4457-810D-13CDD07D15BD}" type="presOf" srcId="{1FD58327-746A-462E-BC4E-2F302DC9FEE8}" destId="{65C58911-3AF9-489F-95C0-DF24B5D26EEA}" srcOrd="0" destOrd="0" presId="urn:microsoft.com/office/officeart/2005/8/layout/orgChart1"/>
    <dgm:cxn modelId="{A2ABF37B-3092-4BA7-BA4D-B09C7E342B7C}" type="presOf" srcId="{0D6EF6AC-560C-4A54-8A09-732240776931}" destId="{E13B5954-05C5-4022-9084-A2C36CA76162}" srcOrd="0" destOrd="0" presId="urn:microsoft.com/office/officeart/2005/8/layout/orgChart1"/>
    <dgm:cxn modelId="{C83358D9-FB81-4AFE-B4CF-8EA9C477F032}" type="presOf" srcId="{05FDD66E-CD51-4531-B6CA-14730BC58E5A}" destId="{A8E13693-35CD-451D-86D2-55361131F8D4}" srcOrd="0" destOrd="0" presId="urn:microsoft.com/office/officeart/2005/8/layout/orgChart1"/>
    <dgm:cxn modelId="{1D35FA61-9C48-4116-92B2-BE93CC62A1B2}" srcId="{05FDD66E-CD51-4531-B6CA-14730BC58E5A}" destId="{75364E65-BF8C-4103-8925-86C7F910DD6C}" srcOrd="2" destOrd="0" parTransId="{60A0B552-69AA-456C-BBCE-3FB8E4490A87}" sibTransId="{F43FF006-A9ED-42AF-823D-64BD3AECEFD2}"/>
    <dgm:cxn modelId="{C9FE8FF8-D6BB-43B7-A466-096B79428444}" type="presOf" srcId="{966D798D-8363-4DAC-B367-27AEDAAE554F}" destId="{E3C35C22-6F51-43D3-B02E-DBE3B7849D89}" srcOrd="1" destOrd="0" presId="urn:microsoft.com/office/officeart/2005/8/layout/orgChart1"/>
    <dgm:cxn modelId="{2A637743-A624-4396-BF3F-10EB04DDED91}" type="presParOf" srcId="{E13B5954-05C5-4022-9084-A2C36CA76162}" destId="{EBA4ACC4-5F49-4C7D-825C-28B0575E6A66}" srcOrd="0" destOrd="0" presId="urn:microsoft.com/office/officeart/2005/8/layout/orgChart1"/>
    <dgm:cxn modelId="{62F9A960-9D93-4F41-B97B-F2191BFD9450}" type="presParOf" srcId="{EBA4ACC4-5F49-4C7D-825C-28B0575E6A66}" destId="{B390FA8D-528A-453D-A745-81A68B93502E}" srcOrd="0" destOrd="0" presId="urn:microsoft.com/office/officeart/2005/8/layout/orgChart1"/>
    <dgm:cxn modelId="{6D7AB24D-B450-4447-B5A1-9A4E14D65F4A}" type="presParOf" srcId="{B390FA8D-528A-453D-A745-81A68B93502E}" destId="{A8E13693-35CD-451D-86D2-55361131F8D4}" srcOrd="0" destOrd="0" presId="urn:microsoft.com/office/officeart/2005/8/layout/orgChart1"/>
    <dgm:cxn modelId="{7B9FC2E1-09FA-4331-90E3-B32DAE9A451E}" type="presParOf" srcId="{B390FA8D-528A-453D-A745-81A68B93502E}" destId="{BA0703FF-512E-4AB2-85E5-E13D3A773AE5}" srcOrd="1" destOrd="0" presId="urn:microsoft.com/office/officeart/2005/8/layout/orgChart1"/>
    <dgm:cxn modelId="{9F6F2787-20DD-4AD8-BA0E-95B2B425B1ED}" type="presParOf" srcId="{EBA4ACC4-5F49-4C7D-825C-28B0575E6A66}" destId="{3598F050-9AE6-4B3E-AE2F-300696208E35}" srcOrd="1" destOrd="0" presId="urn:microsoft.com/office/officeart/2005/8/layout/orgChart1"/>
    <dgm:cxn modelId="{14EF43AC-EC74-48DB-880C-761747A8B3A8}" type="presParOf" srcId="{3598F050-9AE6-4B3E-AE2F-300696208E35}" destId="{B075D14B-E4FB-40C8-B30A-13D4E4BE0256}" srcOrd="0" destOrd="0" presId="urn:microsoft.com/office/officeart/2005/8/layout/orgChart1"/>
    <dgm:cxn modelId="{98D8BF65-95EF-4B1A-8D7D-94E51E0142A2}" type="presParOf" srcId="{3598F050-9AE6-4B3E-AE2F-300696208E35}" destId="{9666D184-F68A-4CA0-B85F-E3EA18A2417E}" srcOrd="1" destOrd="0" presId="urn:microsoft.com/office/officeart/2005/8/layout/orgChart1"/>
    <dgm:cxn modelId="{D5D822F7-2EA6-489A-85E0-742F9F22227D}" type="presParOf" srcId="{9666D184-F68A-4CA0-B85F-E3EA18A2417E}" destId="{49662851-CA11-4CD6-9BAB-C8828BF09C75}" srcOrd="0" destOrd="0" presId="urn:microsoft.com/office/officeart/2005/8/layout/orgChart1"/>
    <dgm:cxn modelId="{5670151D-5172-458B-946C-F637C07542DC}" type="presParOf" srcId="{49662851-CA11-4CD6-9BAB-C8828BF09C75}" destId="{3CADB1B9-E5B5-4A8A-BFF3-69F985E99A6D}" srcOrd="0" destOrd="0" presId="urn:microsoft.com/office/officeart/2005/8/layout/orgChart1"/>
    <dgm:cxn modelId="{5621A684-78A2-4F41-AFFE-AD307FFA3E63}" type="presParOf" srcId="{49662851-CA11-4CD6-9BAB-C8828BF09C75}" destId="{66069851-57CC-4A93-B8F1-98AE3C87560C}" srcOrd="1" destOrd="0" presId="urn:microsoft.com/office/officeart/2005/8/layout/orgChart1"/>
    <dgm:cxn modelId="{EDE39125-5B2F-41AF-8CEF-1DBDD7A70C88}" type="presParOf" srcId="{9666D184-F68A-4CA0-B85F-E3EA18A2417E}" destId="{F8BB0EF0-9029-45CF-9933-0720411E156B}" srcOrd="1" destOrd="0" presId="urn:microsoft.com/office/officeart/2005/8/layout/orgChart1"/>
    <dgm:cxn modelId="{4701C92B-A628-4B58-9CFA-8C778F41667C}" type="presParOf" srcId="{9666D184-F68A-4CA0-B85F-E3EA18A2417E}" destId="{FDA04F0C-9CFE-41BD-BA2B-E5425D2F1EF6}" srcOrd="2" destOrd="0" presId="urn:microsoft.com/office/officeart/2005/8/layout/orgChart1"/>
    <dgm:cxn modelId="{7F07CC8D-C635-462D-8086-A4F8288B0412}" type="presParOf" srcId="{3598F050-9AE6-4B3E-AE2F-300696208E35}" destId="{65C58911-3AF9-489F-95C0-DF24B5D26EEA}" srcOrd="2" destOrd="0" presId="urn:microsoft.com/office/officeart/2005/8/layout/orgChart1"/>
    <dgm:cxn modelId="{EFC32B42-08F3-4483-AB02-D5826C1466B3}" type="presParOf" srcId="{3598F050-9AE6-4B3E-AE2F-300696208E35}" destId="{1AB396C0-81C9-4AE3-B42D-C49A1B63245D}" srcOrd="3" destOrd="0" presId="urn:microsoft.com/office/officeart/2005/8/layout/orgChart1"/>
    <dgm:cxn modelId="{18871200-C080-4A8C-8DE4-5058A7945BCB}" type="presParOf" srcId="{1AB396C0-81C9-4AE3-B42D-C49A1B63245D}" destId="{73AA9923-B727-45FC-B073-92C6E8D227B1}" srcOrd="0" destOrd="0" presId="urn:microsoft.com/office/officeart/2005/8/layout/orgChart1"/>
    <dgm:cxn modelId="{265A430B-F874-417F-B624-734CAB4D1406}" type="presParOf" srcId="{73AA9923-B727-45FC-B073-92C6E8D227B1}" destId="{C0A1B7AE-B652-44A8-B535-CB677A9FBCB6}" srcOrd="0" destOrd="0" presId="urn:microsoft.com/office/officeart/2005/8/layout/orgChart1"/>
    <dgm:cxn modelId="{4DFA0D19-1540-4C4E-9906-0B3E72430DE9}" type="presParOf" srcId="{73AA9923-B727-45FC-B073-92C6E8D227B1}" destId="{C8B36FD7-2E6B-4E3C-A4A1-F6951AF11FA8}" srcOrd="1" destOrd="0" presId="urn:microsoft.com/office/officeart/2005/8/layout/orgChart1"/>
    <dgm:cxn modelId="{A4226180-5D36-467B-9458-EB97F88AA0D7}" type="presParOf" srcId="{1AB396C0-81C9-4AE3-B42D-C49A1B63245D}" destId="{433D2743-717B-4F25-940D-8AC45AAA5047}" srcOrd="1" destOrd="0" presId="urn:microsoft.com/office/officeart/2005/8/layout/orgChart1"/>
    <dgm:cxn modelId="{0302C40C-07BA-4785-8C0D-EDC527DC262A}" type="presParOf" srcId="{1AB396C0-81C9-4AE3-B42D-C49A1B63245D}" destId="{BD30C59F-C6DB-43F5-9331-4EB5F3C2CC2A}" srcOrd="2" destOrd="0" presId="urn:microsoft.com/office/officeart/2005/8/layout/orgChart1"/>
    <dgm:cxn modelId="{B53D1492-EF1C-499C-8DF2-A92AA24E4F9C}" type="presParOf" srcId="{3598F050-9AE6-4B3E-AE2F-300696208E35}" destId="{6FB41D0D-FEAF-4836-B30A-4856A304C1A9}" srcOrd="4" destOrd="0" presId="urn:microsoft.com/office/officeart/2005/8/layout/orgChart1"/>
    <dgm:cxn modelId="{E26160EC-F3DD-41BF-BB7C-C0C9D072E0D0}" type="presParOf" srcId="{3598F050-9AE6-4B3E-AE2F-300696208E35}" destId="{A9BB0669-6799-4A90-842E-0C9FADADF1F5}" srcOrd="5" destOrd="0" presId="urn:microsoft.com/office/officeart/2005/8/layout/orgChart1"/>
    <dgm:cxn modelId="{573CB928-7899-4F96-9A8E-BFD2B86F31CB}" type="presParOf" srcId="{A9BB0669-6799-4A90-842E-0C9FADADF1F5}" destId="{39D26E30-5E50-4F45-9DB2-D48F1E41DEA0}" srcOrd="0" destOrd="0" presId="urn:microsoft.com/office/officeart/2005/8/layout/orgChart1"/>
    <dgm:cxn modelId="{22FC5250-443F-4214-9F35-345B41E4BECF}" type="presParOf" srcId="{39D26E30-5E50-4F45-9DB2-D48F1E41DEA0}" destId="{1E915E09-CA4C-4067-9DBD-E239BBC71A42}" srcOrd="0" destOrd="0" presId="urn:microsoft.com/office/officeart/2005/8/layout/orgChart1"/>
    <dgm:cxn modelId="{2FC1DBE3-3F11-47E7-8BCC-6E0FDEB7CFD5}" type="presParOf" srcId="{39D26E30-5E50-4F45-9DB2-D48F1E41DEA0}" destId="{B2294E1E-DE0B-488F-A039-2ACFD12A8FD0}" srcOrd="1" destOrd="0" presId="urn:microsoft.com/office/officeart/2005/8/layout/orgChart1"/>
    <dgm:cxn modelId="{7A0F8F3B-9F00-4275-90BD-61FEE62E0752}" type="presParOf" srcId="{A9BB0669-6799-4A90-842E-0C9FADADF1F5}" destId="{C80EB06C-931D-41FC-9E57-88153E36C25B}" srcOrd="1" destOrd="0" presId="urn:microsoft.com/office/officeart/2005/8/layout/orgChart1"/>
    <dgm:cxn modelId="{8FF0C2E0-8695-4224-8636-D46B7898D1A8}" type="presParOf" srcId="{A9BB0669-6799-4A90-842E-0C9FADADF1F5}" destId="{23366B7C-677A-4D95-8AF3-22A4D98E1495}" srcOrd="2" destOrd="0" presId="urn:microsoft.com/office/officeart/2005/8/layout/orgChart1"/>
    <dgm:cxn modelId="{A2643DD1-FAD8-4C67-AD89-3818B5D1A0BE}" type="presParOf" srcId="{3598F050-9AE6-4B3E-AE2F-300696208E35}" destId="{6FC04F84-6278-45A8-B8CA-5632EF7C7755}" srcOrd="6" destOrd="0" presId="urn:microsoft.com/office/officeart/2005/8/layout/orgChart1"/>
    <dgm:cxn modelId="{D12CA878-8E9B-42AC-AC8C-EBB94A9817F9}" type="presParOf" srcId="{3598F050-9AE6-4B3E-AE2F-300696208E35}" destId="{BD31C266-4A7F-4284-B35C-D493DBACE73E}" srcOrd="7" destOrd="0" presId="urn:microsoft.com/office/officeart/2005/8/layout/orgChart1"/>
    <dgm:cxn modelId="{7DB04A10-B835-4808-9DF4-EAD8099CB549}" type="presParOf" srcId="{BD31C266-4A7F-4284-B35C-D493DBACE73E}" destId="{2B595888-4392-4A64-9D38-04AF83615CBA}" srcOrd="0" destOrd="0" presId="urn:microsoft.com/office/officeart/2005/8/layout/orgChart1"/>
    <dgm:cxn modelId="{4E6604A9-FE5E-49A6-AEF0-A7C1C4651E94}" type="presParOf" srcId="{2B595888-4392-4A64-9D38-04AF83615CBA}" destId="{E88DAB45-D062-4D71-940D-89B774D4519F}" srcOrd="0" destOrd="0" presId="urn:microsoft.com/office/officeart/2005/8/layout/orgChart1"/>
    <dgm:cxn modelId="{75A9947A-A79E-4E36-960C-441D26412C85}" type="presParOf" srcId="{2B595888-4392-4A64-9D38-04AF83615CBA}" destId="{E3C35C22-6F51-43D3-B02E-DBE3B7849D89}" srcOrd="1" destOrd="0" presId="urn:microsoft.com/office/officeart/2005/8/layout/orgChart1"/>
    <dgm:cxn modelId="{02A02182-F500-4BCD-874C-535E97515182}" type="presParOf" srcId="{BD31C266-4A7F-4284-B35C-D493DBACE73E}" destId="{32AC9B44-84C4-401E-933C-D47C1D7C34B1}" srcOrd="1" destOrd="0" presId="urn:microsoft.com/office/officeart/2005/8/layout/orgChart1"/>
    <dgm:cxn modelId="{8EE454F2-88A0-42FC-B5FA-B7136B3F28D4}" type="presParOf" srcId="{BD31C266-4A7F-4284-B35C-D493DBACE73E}" destId="{6D4A4E78-796B-41EF-A683-071BB7964DCF}" srcOrd="2" destOrd="0" presId="urn:microsoft.com/office/officeart/2005/8/layout/orgChart1"/>
    <dgm:cxn modelId="{1CF55895-C10A-41BB-872C-89386C749F85}" type="presParOf" srcId="{EBA4ACC4-5F49-4C7D-825C-28B0575E6A66}" destId="{FA684415-9B75-4219-8907-5B925D229C0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FC04F84-6278-45A8-B8CA-5632EF7C7755}">
      <dsp:nvSpPr>
        <dsp:cNvPr id="0" name=""/>
        <dsp:cNvSpPr/>
      </dsp:nvSpPr>
      <dsp:spPr>
        <a:xfrm>
          <a:off x="4305300" y="3119628"/>
          <a:ext cx="3371937" cy="390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070"/>
              </a:lnTo>
              <a:lnTo>
                <a:pt x="3371937" y="195070"/>
              </a:lnTo>
              <a:lnTo>
                <a:pt x="3371937" y="39014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B41D0D-FEAF-4836-B30A-4856A304C1A9}">
      <dsp:nvSpPr>
        <dsp:cNvPr id="0" name=""/>
        <dsp:cNvSpPr/>
      </dsp:nvSpPr>
      <dsp:spPr>
        <a:xfrm>
          <a:off x="4305300" y="3119628"/>
          <a:ext cx="1123979" cy="3901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5070"/>
              </a:lnTo>
              <a:lnTo>
                <a:pt x="1123979" y="195070"/>
              </a:lnTo>
              <a:lnTo>
                <a:pt x="1123979" y="39014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C58911-3AF9-489F-95C0-DF24B5D26EEA}">
      <dsp:nvSpPr>
        <dsp:cNvPr id="0" name=""/>
        <dsp:cNvSpPr/>
      </dsp:nvSpPr>
      <dsp:spPr>
        <a:xfrm>
          <a:off x="3181320" y="3119628"/>
          <a:ext cx="1123979" cy="390141"/>
        </a:xfrm>
        <a:custGeom>
          <a:avLst/>
          <a:gdLst/>
          <a:ahLst/>
          <a:cxnLst/>
          <a:rect l="0" t="0" r="0" b="0"/>
          <a:pathLst>
            <a:path>
              <a:moveTo>
                <a:pt x="1123979" y="0"/>
              </a:moveTo>
              <a:lnTo>
                <a:pt x="1123979" y="195070"/>
              </a:lnTo>
              <a:lnTo>
                <a:pt x="0" y="195070"/>
              </a:lnTo>
              <a:lnTo>
                <a:pt x="0" y="39014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75D14B-E4FB-40C8-B30A-13D4E4BE0256}">
      <dsp:nvSpPr>
        <dsp:cNvPr id="0" name=""/>
        <dsp:cNvSpPr/>
      </dsp:nvSpPr>
      <dsp:spPr>
        <a:xfrm>
          <a:off x="933362" y="3119628"/>
          <a:ext cx="3371937" cy="390141"/>
        </a:xfrm>
        <a:custGeom>
          <a:avLst/>
          <a:gdLst/>
          <a:ahLst/>
          <a:cxnLst/>
          <a:rect l="0" t="0" r="0" b="0"/>
          <a:pathLst>
            <a:path>
              <a:moveTo>
                <a:pt x="3371937" y="0"/>
              </a:moveTo>
              <a:lnTo>
                <a:pt x="3371937" y="195070"/>
              </a:lnTo>
              <a:lnTo>
                <a:pt x="0" y="195070"/>
              </a:lnTo>
              <a:lnTo>
                <a:pt x="0" y="390141"/>
              </a:lnTo>
            </a:path>
          </a:pathLst>
        </a:custGeom>
        <a:noFill/>
        <a:ln w="254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E13693-35CD-451D-86D2-55361131F8D4}">
      <dsp:nvSpPr>
        <dsp:cNvPr id="0" name=""/>
        <dsp:cNvSpPr/>
      </dsp:nvSpPr>
      <dsp:spPr>
        <a:xfrm>
          <a:off x="3376391" y="2190720"/>
          <a:ext cx="1857816" cy="92890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Signs</a:t>
          </a:r>
        </a:p>
      </dsp:txBody>
      <dsp:txXfrm>
        <a:off x="3376391" y="2190720"/>
        <a:ext cx="1857816" cy="928908"/>
      </dsp:txXfrm>
    </dsp:sp>
    <dsp:sp modelId="{3CADB1B9-E5B5-4A8A-BFF3-69F985E99A6D}">
      <dsp:nvSpPr>
        <dsp:cNvPr id="0" name=""/>
        <dsp:cNvSpPr/>
      </dsp:nvSpPr>
      <dsp:spPr>
        <a:xfrm>
          <a:off x="4454" y="3509770"/>
          <a:ext cx="1857816" cy="92890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/>
            <a:t>1- high tension</a:t>
          </a:r>
        </a:p>
      </dsp:txBody>
      <dsp:txXfrm>
        <a:off x="4454" y="3509770"/>
        <a:ext cx="1857816" cy="928908"/>
      </dsp:txXfrm>
    </dsp:sp>
    <dsp:sp modelId="{C0A1B7AE-B652-44A8-B535-CB677A9FBCB6}">
      <dsp:nvSpPr>
        <dsp:cNvPr id="0" name=""/>
        <dsp:cNvSpPr/>
      </dsp:nvSpPr>
      <dsp:spPr>
        <a:xfrm>
          <a:off x="2252412" y="3509770"/>
          <a:ext cx="1857816" cy="92890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2- visual field changes</a:t>
          </a:r>
        </a:p>
      </dsp:txBody>
      <dsp:txXfrm>
        <a:off x="2252412" y="3509770"/>
        <a:ext cx="1857816" cy="928908"/>
      </dsp:txXfrm>
    </dsp:sp>
    <dsp:sp modelId="{1E915E09-CA4C-4067-9DBD-E239BBC71A42}">
      <dsp:nvSpPr>
        <dsp:cNvPr id="0" name=""/>
        <dsp:cNvSpPr/>
      </dsp:nvSpPr>
      <dsp:spPr>
        <a:xfrm>
          <a:off x="4500370" y="3509770"/>
          <a:ext cx="1857816" cy="92890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3- optic disc change</a:t>
          </a:r>
        </a:p>
      </dsp:txBody>
      <dsp:txXfrm>
        <a:off x="4500370" y="3509770"/>
        <a:ext cx="1857816" cy="928908"/>
      </dsp:txXfrm>
    </dsp:sp>
    <dsp:sp modelId="{E88DAB45-D062-4D71-940D-89B774D4519F}">
      <dsp:nvSpPr>
        <dsp:cNvPr id="0" name=""/>
        <dsp:cNvSpPr/>
      </dsp:nvSpPr>
      <dsp:spPr>
        <a:xfrm>
          <a:off x="6748329" y="3509770"/>
          <a:ext cx="1857816" cy="928908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4- </a:t>
          </a:r>
          <a:r>
            <a:rPr lang="en-US" sz="2100" kern="1200" dirty="0" err="1"/>
            <a:t>gonioscopically</a:t>
          </a:r>
          <a:r>
            <a:rPr lang="en-US" sz="2100" kern="1200" dirty="0"/>
            <a:t> open angle</a:t>
          </a:r>
        </a:p>
      </dsp:txBody>
      <dsp:txXfrm>
        <a:off x="6748329" y="3509770"/>
        <a:ext cx="1857816" cy="928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4C16B7-F1BF-45E7-AB4E-F9CDE239796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3B736E-EAF7-47F2-9BF7-8401D18A6A4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3B736E-EAF7-47F2-9BF7-8401D18A6A4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01299-CC75-4CF1-95A9-FD2DCBCA6DC6}" type="datetimeFigureOut">
              <a:rPr lang="en-US" smtClean="0"/>
              <a:pPr/>
              <a:t>4/8/2010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46441-9E8F-4E6B-ABAD-2C26B2038C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eyeball.jpg"/>
          <p:cNvPicPr>
            <a:picLocks noChangeAspect="1"/>
          </p:cNvPicPr>
          <p:nvPr/>
        </p:nvPicPr>
        <p:blipFill>
          <a:blip r:embed="rId2" cstate="print">
            <a:lum bright="10000"/>
          </a:blip>
          <a:stretch>
            <a:fillRect/>
          </a:stretch>
        </p:blipFill>
        <p:spPr>
          <a:xfrm>
            <a:off x="1204148" y="0"/>
            <a:ext cx="6735704" cy="6858000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00"/>
            <a:ext cx="9144000" cy="29718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PRIMARY OPEN ANGLE GLAUCOMA(POAG)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419600"/>
            <a:ext cx="6400800" cy="2438400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BY:</a:t>
            </a:r>
          </a:p>
          <a:p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Katidjah</a:t>
            </a:r>
            <a:r>
              <a:rPr lang="en-US" sz="28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Rahim</a:t>
            </a:r>
            <a:endParaRPr lang="en-US" sz="2800" b="1" dirty="0" smtClean="0">
              <a:ln w="1905">
                <a:solidFill>
                  <a:schemeClr val="bg2">
                    <a:lumMod val="2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Norsuriati</a:t>
            </a:r>
            <a:r>
              <a:rPr lang="en-US" sz="28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Abd</a:t>
            </a:r>
            <a:r>
              <a:rPr lang="en-US" sz="28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Khamis</a:t>
            </a:r>
            <a:endParaRPr lang="en-US" sz="2800" b="1" dirty="0" smtClean="0">
              <a:ln w="1905">
                <a:solidFill>
                  <a:schemeClr val="bg2">
                    <a:lumMod val="2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Siti</a:t>
            </a:r>
            <a:r>
              <a:rPr lang="en-US" sz="28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Zawani</a:t>
            </a:r>
            <a:r>
              <a:rPr lang="en-US" sz="28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Mistoh</a:t>
            </a:r>
            <a:r>
              <a:rPr lang="en-US" sz="2800" b="1" dirty="0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@ </a:t>
            </a:r>
            <a:r>
              <a:rPr lang="en-US" sz="2800" b="1" dirty="0" err="1" smtClean="0">
                <a:ln w="1905">
                  <a:solidFill>
                    <a:schemeClr val="bg2">
                      <a:lumMod val="25000"/>
                    </a:schemeClr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Mastan</a:t>
            </a:r>
            <a:endParaRPr lang="en-US" sz="2800" b="1" dirty="0">
              <a:ln w="1905">
                <a:solidFill>
                  <a:schemeClr val="bg2">
                    <a:lumMod val="25000"/>
                  </a:schemeClr>
                </a:solidFill>
              </a:ln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i7_applanation_tonometry.jp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0" y="3429000"/>
            <a:ext cx="4419600" cy="3200400"/>
          </a:xfrm>
          <a:prstGeom prst="rect">
            <a:avLst/>
          </a:prstGeom>
        </p:spPr>
      </p:pic>
      <p:pic>
        <p:nvPicPr>
          <p:cNvPr id="5" name="Picture 4" descr="goldmannttype_250x250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257800" y="304800"/>
            <a:ext cx="3114675" cy="2895600"/>
          </a:xfrm>
          <a:prstGeom prst="rect">
            <a:avLst/>
          </a:prstGeom>
        </p:spPr>
      </p:pic>
      <p:pic>
        <p:nvPicPr>
          <p:cNvPr id="6" name="Picture 5" descr="pict13.gif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800" y="304800"/>
            <a:ext cx="4191000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 lvl="0">
              <a:buNone/>
            </a:pPr>
            <a:r>
              <a:rPr lang="en-US" dirty="0"/>
              <a:t> </a:t>
            </a:r>
            <a:r>
              <a:rPr lang="en-US" b="1" dirty="0" smtClean="0">
                <a:solidFill>
                  <a:srgbClr val="C00000"/>
                </a:solidFill>
              </a:rPr>
              <a:t>(A)IOP IN BOTH EYES: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  -</a:t>
            </a:r>
            <a:r>
              <a:rPr lang="en-US" dirty="0">
                <a:solidFill>
                  <a:srgbClr val="C00000"/>
                </a:solidFill>
              </a:rPr>
              <a:t>N</a:t>
            </a:r>
            <a:r>
              <a:rPr lang="en-US" dirty="0" smtClean="0">
                <a:solidFill>
                  <a:srgbClr val="C00000"/>
                </a:solidFill>
              </a:rPr>
              <a:t>ormally does </a:t>
            </a:r>
            <a:r>
              <a:rPr lang="en-US" b="1" dirty="0" smtClean="0">
                <a:solidFill>
                  <a:srgbClr val="C00000"/>
                </a:solidFill>
              </a:rPr>
              <a:t>not exceed 4 mmHg, 8 mmHg</a:t>
            </a:r>
            <a:r>
              <a:rPr lang="en-US" dirty="0" smtClean="0">
                <a:solidFill>
                  <a:srgbClr val="C00000"/>
                </a:solidFill>
              </a:rPr>
              <a:t> or more are diagnostic.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(B)DIURNAL VARIATION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normally </a:t>
            </a:r>
            <a:r>
              <a:rPr lang="en-US" dirty="0">
                <a:solidFill>
                  <a:srgbClr val="C00000"/>
                </a:solidFill>
              </a:rPr>
              <a:t>IOP is highest in the morning and goes to the minimum in the late evening but </a:t>
            </a:r>
            <a:r>
              <a:rPr lang="en-US" dirty="0" smtClean="0">
                <a:solidFill>
                  <a:srgbClr val="C00000"/>
                </a:solidFill>
              </a:rPr>
              <a:t>the variation </a:t>
            </a:r>
            <a:r>
              <a:rPr lang="en-US" dirty="0">
                <a:solidFill>
                  <a:srgbClr val="C00000"/>
                </a:solidFill>
              </a:rPr>
              <a:t>is </a:t>
            </a:r>
            <a:r>
              <a:rPr lang="en-US" b="1" dirty="0">
                <a:solidFill>
                  <a:srgbClr val="C00000"/>
                </a:solidFill>
              </a:rPr>
              <a:t>never more than 4 </a:t>
            </a:r>
            <a:r>
              <a:rPr lang="en-US" b="1" dirty="0" smtClean="0">
                <a:solidFill>
                  <a:srgbClr val="C00000"/>
                </a:solidFill>
              </a:rPr>
              <a:t>mmHg</a:t>
            </a: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the patient is </a:t>
            </a:r>
            <a:r>
              <a:rPr lang="en-US" b="1" dirty="0">
                <a:solidFill>
                  <a:srgbClr val="C00000"/>
                </a:solidFill>
              </a:rPr>
              <a:t>hospitalized</a:t>
            </a:r>
            <a:r>
              <a:rPr lang="en-US" dirty="0">
                <a:solidFill>
                  <a:srgbClr val="C00000"/>
                </a:solidFill>
              </a:rPr>
              <a:t> and IOP is measured every 4 hours for 24 hours . if diurnal </a:t>
            </a:r>
            <a:r>
              <a:rPr lang="en-US" dirty="0" smtClean="0">
                <a:solidFill>
                  <a:srgbClr val="C00000"/>
                </a:solidFill>
              </a:rPr>
              <a:t>variation </a:t>
            </a:r>
            <a:r>
              <a:rPr lang="en-US" dirty="0">
                <a:solidFill>
                  <a:srgbClr val="C00000"/>
                </a:solidFill>
              </a:rPr>
              <a:t>exceed </a:t>
            </a:r>
            <a:r>
              <a:rPr lang="en-US" b="1" dirty="0">
                <a:solidFill>
                  <a:srgbClr val="C00000"/>
                </a:solidFill>
              </a:rPr>
              <a:t>8 mmHg</a:t>
            </a:r>
            <a:r>
              <a:rPr lang="en-US" dirty="0">
                <a:solidFill>
                  <a:srgbClr val="C00000"/>
                </a:solidFill>
              </a:rPr>
              <a:t>, POAG is diagnosed.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(C)PROVOCATIVE TEST: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the </a:t>
            </a:r>
            <a:r>
              <a:rPr lang="en-US" dirty="0">
                <a:solidFill>
                  <a:srgbClr val="C00000"/>
                </a:solidFill>
              </a:rPr>
              <a:t>aim of these test is </a:t>
            </a:r>
            <a:r>
              <a:rPr lang="en-US" b="1" dirty="0">
                <a:solidFill>
                  <a:srgbClr val="C00000"/>
                </a:solidFill>
              </a:rPr>
              <a:t>to increase </a:t>
            </a:r>
            <a:r>
              <a:rPr lang="en-US" b="1" dirty="0" err="1">
                <a:solidFill>
                  <a:srgbClr val="C00000"/>
                </a:solidFill>
              </a:rPr>
              <a:t>aqueos</a:t>
            </a:r>
            <a:r>
              <a:rPr lang="en-US" b="1" dirty="0">
                <a:solidFill>
                  <a:srgbClr val="C00000"/>
                </a:solidFill>
              </a:rPr>
              <a:t> formation with faulty in the </a:t>
            </a:r>
            <a:r>
              <a:rPr lang="en-US" b="1" dirty="0" smtClean="0">
                <a:solidFill>
                  <a:srgbClr val="C00000"/>
                </a:solidFill>
              </a:rPr>
              <a:t>drainage </a:t>
            </a:r>
            <a:r>
              <a:rPr lang="en-US" b="1" dirty="0" err="1">
                <a:solidFill>
                  <a:srgbClr val="C00000"/>
                </a:solidFill>
              </a:rPr>
              <a:t>system</a:t>
            </a:r>
            <a:r>
              <a:rPr lang="en-US" b="1" dirty="0" err="1">
                <a:solidFill>
                  <a:srgbClr val="C00000"/>
                </a:solidFill>
                <a:sym typeface="Wingdings"/>
              </a:rPr>
              <a:t></a:t>
            </a:r>
            <a:r>
              <a:rPr lang="en-US" b="1" dirty="0" err="1">
                <a:solidFill>
                  <a:srgbClr val="C00000"/>
                </a:solidFill>
              </a:rPr>
              <a:t>rise</a:t>
            </a:r>
            <a:r>
              <a:rPr lang="en-US" b="1" dirty="0">
                <a:solidFill>
                  <a:srgbClr val="C00000"/>
                </a:solidFill>
              </a:rPr>
              <a:t> of </a:t>
            </a:r>
            <a:r>
              <a:rPr lang="en-US" b="1" dirty="0" smtClean="0">
                <a:solidFill>
                  <a:srgbClr val="C00000"/>
                </a:solidFill>
              </a:rPr>
              <a:t>IOP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1- water drinking test:</a:t>
            </a:r>
            <a:r>
              <a:rPr lang="en-US" dirty="0">
                <a:solidFill>
                  <a:srgbClr val="C00000"/>
                </a:solidFill>
              </a:rPr>
              <a:t> to measure the rise in IOP after drinking one liter of water. The IOP is 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measured every 15 minutes for 1-2 hours. </a:t>
            </a:r>
            <a:r>
              <a:rPr lang="en-US" b="1" dirty="0">
                <a:solidFill>
                  <a:srgbClr val="C00000"/>
                </a:solidFill>
              </a:rPr>
              <a:t>A rise of 8mmHg or more is diagnostic.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2- </a:t>
            </a:r>
            <a:r>
              <a:rPr lang="en-US" b="1" dirty="0" err="1">
                <a:solidFill>
                  <a:srgbClr val="C00000"/>
                </a:solidFill>
              </a:rPr>
              <a:t>Priscol</a:t>
            </a:r>
            <a:r>
              <a:rPr lang="en-US" b="1" dirty="0">
                <a:solidFill>
                  <a:srgbClr val="C00000"/>
                </a:solidFill>
              </a:rPr>
              <a:t> test:</a:t>
            </a:r>
            <a:r>
              <a:rPr lang="en-US" dirty="0">
                <a:solidFill>
                  <a:srgbClr val="C00000"/>
                </a:solidFill>
              </a:rPr>
              <a:t> 10mg of </a:t>
            </a:r>
            <a:r>
              <a:rPr lang="en-US" dirty="0" err="1">
                <a:solidFill>
                  <a:srgbClr val="C00000"/>
                </a:solidFill>
              </a:rPr>
              <a:t>priscol</a:t>
            </a:r>
            <a:r>
              <a:rPr lang="en-US" dirty="0">
                <a:solidFill>
                  <a:srgbClr val="C00000"/>
                </a:solidFill>
              </a:rPr>
              <a:t> is injected sub conjunctively. </a:t>
            </a:r>
            <a:r>
              <a:rPr lang="en-US" b="1" dirty="0">
                <a:solidFill>
                  <a:srgbClr val="C00000"/>
                </a:solidFill>
              </a:rPr>
              <a:t>A rise of 11-13 mmHg is 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 Suspicious </a:t>
            </a:r>
            <a:r>
              <a:rPr lang="en-US" b="1" dirty="0">
                <a:solidFill>
                  <a:srgbClr val="C00000"/>
                </a:solidFill>
              </a:rPr>
              <a:t>and 14 mmHg is pathological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(D)TONOGRAPHY</a:t>
            </a:r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96000"/>
          </a:xfrm>
        </p:spPr>
        <p:txBody>
          <a:bodyPr>
            <a:normAutofit fontScale="85000" lnSpcReduction="20000"/>
          </a:bodyPr>
          <a:lstStyle/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2-OPTIC </a:t>
            </a:r>
            <a:r>
              <a:rPr lang="en-US" b="1" dirty="0">
                <a:solidFill>
                  <a:srgbClr val="C00000"/>
                </a:solidFill>
              </a:rPr>
              <a:t>NERVE HEAD CHANGES (GLAUCOMATOUS CUPPING)</a:t>
            </a:r>
            <a:endParaRPr lang="en-US" dirty="0">
              <a:solidFill>
                <a:srgbClr val="C00000"/>
              </a:solidFill>
            </a:endParaRPr>
          </a:p>
          <a:p>
            <a:pPr lvl="0"/>
            <a:r>
              <a:rPr lang="en-US" dirty="0">
                <a:solidFill>
                  <a:srgbClr val="C00000"/>
                </a:solidFill>
              </a:rPr>
              <a:t>The normal disc is </a:t>
            </a:r>
            <a:r>
              <a:rPr lang="en-US" b="1" dirty="0">
                <a:solidFill>
                  <a:srgbClr val="C00000"/>
                </a:solidFill>
              </a:rPr>
              <a:t>pink</a:t>
            </a:r>
            <a:r>
              <a:rPr lang="en-US" dirty="0">
                <a:solidFill>
                  <a:srgbClr val="C00000"/>
                </a:solidFill>
              </a:rPr>
              <a:t> in </a:t>
            </a:r>
            <a:r>
              <a:rPr lang="en-US" dirty="0" err="1">
                <a:solidFill>
                  <a:srgbClr val="C00000"/>
                </a:solidFill>
              </a:rPr>
              <a:t>colour</a:t>
            </a:r>
            <a:r>
              <a:rPr lang="en-US" dirty="0">
                <a:solidFill>
                  <a:srgbClr val="C00000"/>
                </a:solidFill>
              </a:rPr>
              <a:t> and </a:t>
            </a:r>
            <a:r>
              <a:rPr lang="en-US" b="1" dirty="0">
                <a:solidFill>
                  <a:srgbClr val="C00000"/>
                </a:solidFill>
              </a:rPr>
              <a:t>1.5mm</a:t>
            </a:r>
            <a:r>
              <a:rPr lang="en-US" dirty="0">
                <a:solidFill>
                  <a:srgbClr val="C00000"/>
                </a:solidFill>
              </a:rPr>
              <a:t> in diameter. It is divided into a central pale depression called </a:t>
            </a:r>
            <a:r>
              <a:rPr lang="en-US" b="1" dirty="0">
                <a:solidFill>
                  <a:srgbClr val="C00000"/>
                </a:solidFill>
              </a:rPr>
              <a:t>optic cup</a:t>
            </a:r>
            <a:r>
              <a:rPr lang="en-US" dirty="0">
                <a:solidFill>
                  <a:srgbClr val="C00000"/>
                </a:solidFill>
              </a:rPr>
              <a:t> (normally 0.3 of the disc in diameter) and a </a:t>
            </a:r>
            <a:r>
              <a:rPr lang="en-US" b="1" dirty="0" err="1">
                <a:solidFill>
                  <a:srgbClr val="C00000"/>
                </a:solidFill>
              </a:rPr>
              <a:t>neuro</a:t>
            </a:r>
            <a:r>
              <a:rPr lang="en-US" b="1" dirty="0">
                <a:solidFill>
                  <a:srgbClr val="C00000"/>
                </a:solidFill>
              </a:rPr>
              <a:t>-retinal rim </a:t>
            </a:r>
            <a:r>
              <a:rPr lang="en-US" dirty="0" err="1">
                <a:solidFill>
                  <a:srgbClr val="C00000"/>
                </a:solidFill>
              </a:rPr>
              <a:t>sorrunding</a:t>
            </a:r>
            <a:r>
              <a:rPr lang="en-US" dirty="0">
                <a:solidFill>
                  <a:srgbClr val="C00000"/>
                </a:solidFill>
              </a:rPr>
              <a:t> it.</a:t>
            </a:r>
          </a:p>
          <a:p>
            <a:pPr lvl="0"/>
            <a:r>
              <a:rPr lang="en-US" dirty="0">
                <a:solidFill>
                  <a:srgbClr val="C00000"/>
                </a:solidFill>
              </a:rPr>
              <a:t>The rim is composed of: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err="1" smtClean="0">
                <a:solidFill>
                  <a:srgbClr val="C00000"/>
                </a:solidFill>
              </a:rPr>
              <a:t>Papillo</a:t>
            </a:r>
            <a:r>
              <a:rPr lang="en-US" b="1" dirty="0" smtClean="0">
                <a:solidFill>
                  <a:srgbClr val="C00000"/>
                </a:solidFill>
              </a:rPr>
              <a:t>-macular </a:t>
            </a:r>
            <a:r>
              <a:rPr lang="en-US" b="1" dirty="0">
                <a:solidFill>
                  <a:srgbClr val="C00000"/>
                </a:solidFill>
              </a:rPr>
              <a:t>bundle:</a:t>
            </a:r>
            <a:r>
              <a:rPr lang="en-US" dirty="0">
                <a:solidFill>
                  <a:srgbClr val="C00000"/>
                </a:solidFill>
              </a:rPr>
              <a:t> from the macula (temporally)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</a:rPr>
              <a:t>Superior </a:t>
            </a:r>
            <a:r>
              <a:rPr lang="en-US" b="1" dirty="0" err="1">
                <a:solidFill>
                  <a:srgbClr val="C00000"/>
                </a:solidFill>
              </a:rPr>
              <a:t>arcuate</a:t>
            </a:r>
            <a:r>
              <a:rPr lang="en-US" b="1" dirty="0">
                <a:solidFill>
                  <a:srgbClr val="C00000"/>
                </a:solidFill>
              </a:rPr>
              <a:t> bundle:</a:t>
            </a:r>
            <a:r>
              <a:rPr lang="en-US" dirty="0">
                <a:solidFill>
                  <a:srgbClr val="C00000"/>
                </a:solidFill>
              </a:rPr>
              <a:t> from superior temporal retina (</a:t>
            </a:r>
            <a:r>
              <a:rPr lang="en-US" dirty="0" smtClean="0">
                <a:solidFill>
                  <a:srgbClr val="C00000"/>
                </a:solidFill>
              </a:rPr>
              <a:t>up)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smtClean="0">
                <a:solidFill>
                  <a:srgbClr val="C00000"/>
                </a:solidFill>
              </a:rPr>
              <a:t>Inferior </a:t>
            </a:r>
            <a:r>
              <a:rPr lang="en-US" b="1" dirty="0" err="1">
                <a:solidFill>
                  <a:srgbClr val="C00000"/>
                </a:solidFill>
              </a:rPr>
              <a:t>arcuate</a:t>
            </a:r>
            <a:r>
              <a:rPr lang="en-US" b="1" dirty="0">
                <a:solidFill>
                  <a:srgbClr val="C00000"/>
                </a:solidFill>
              </a:rPr>
              <a:t> bundle:</a:t>
            </a:r>
            <a:r>
              <a:rPr lang="en-US" dirty="0">
                <a:solidFill>
                  <a:srgbClr val="C00000"/>
                </a:solidFill>
              </a:rPr>
              <a:t> from inferior temporal retina (down)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Nasal bundle:</a:t>
            </a:r>
            <a:r>
              <a:rPr lang="en-US" dirty="0">
                <a:solidFill>
                  <a:srgbClr val="C00000"/>
                </a:solidFill>
              </a:rPr>
              <a:t>  from nasal retina (nasally)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   *</a:t>
            </a:r>
            <a:r>
              <a:rPr lang="en-US" b="1" dirty="0">
                <a:solidFill>
                  <a:srgbClr val="C00000"/>
                </a:solidFill>
              </a:rPr>
              <a:t>the </a:t>
            </a:r>
            <a:r>
              <a:rPr lang="en-US" b="1" dirty="0" err="1">
                <a:solidFill>
                  <a:srgbClr val="C00000"/>
                </a:solidFill>
              </a:rPr>
              <a:t>arcuate</a:t>
            </a:r>
            <a:r>
              <a:rPr lang="en-US" b="1" dirty="0">
                <a:solidFill>
                  <a:srgbClr val="C00000"/>
                </a:solidFill>
              </a:rPr>
              <a:t> bundles are susceptible to early damage in glaucoma producing vertical enlargement or notching of the cup and early central field changes.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F0F-01-S295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838200"/>
            <a:ext cx="5029200" cy="50292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/>
            <a:r>
              <a:rPr lang="en-US" dirty="0">
                <a:solidFill>
                  <a:srgbClr val="C00000"/>
                </a:solidFill>
              </a:rPr>
              <a:t>Causes of glaucomatous cupping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mechanical factor:</a:t>
            </a:r>
            <a:r>
              <a:rPr lang="en-US" dirty="0">
                <a:solidFill>
                  <a:srgbClr val="C00000"/>
                </a:solidFill>
              </a:rPr>
              <a:t> the rise of IOP lead to bowing of lamina </a:t>
            </a:r>
            <a:r>
              <a:rPr lang="en-US" dirty="0" err="1">
                <a:solidFill>
                  <a:srgbClr val="C00000"/>
                </a:solidFill>
              </a:rPr>
              <a:t>cribrosa</a:t>
            </a:r>
            <a:r>
              <a:rPr lang="en-US" dirty="0">
                <a:solidFill>
                  <a:srgbClr val="C00000"/>
                </a:solidFill>
              </a:rPr>
              <a:t> backward (weak area)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ischemic optic neuropathy:</a:t>
            </a:r>
            <a:r>
              <a:rPr lang="en-US" dirty="0">
                <a:solidFill>
                  <a:srgbClr val="C00000"/>
                </a:solidFill>
              </a:rPr>
              <a:t> sclerosis of small optic nerve </a:t>
            </a:r>
            <a:r>
              <a:rPr lang="en-US" dirty="0" err="1">
                <a:solidFill>
                  <a:srgbClr val="C00000"/>
                </a:solidFill>
              </a:rPr>
              <a:t>vessels</a:t>
            </a:r>
            <a:r>
              <a:rPr lang="en-US" dirty="0" err="1">
                <a:solidFill>
                  <a:srgbClr val="C00000"/>
                </a:solidFill>
                <a:sym typeface="Wingdings"/>
              </a:rPr>
              <a:t></a:t>
            </a:r>
            <a:r>
              <a:rPr lang="en-US" dirty="0" err="1">
                <a:solidFill>
                  <a:srgbClr val="C00000"/>
                </a:solidFill>
              </a:rPr>
              <a:t>degeneration</a:t>
            </a:r>
            <a:r>
              <a:rPr lang="en-US" dirty="0">
                <a:solidFill>
                  <a:srgbClr val="C00000"/>
                </a:solidFill>
              </a:rPr>
              <a:t> of optic N.F</a:t>
            </a:r>
            <a:r>
              <a:rPr lang="en-US" dirty="0">
                <a:solidFill>
                  <a:srgbClr val="C00000"/>
                </a:solidFill>
                <a:sym typeface="Wingdings"/>
              </a:rPr>
              <a:t></a:t>
            </a:r>
            <a:r>
              <a:rPr lang="en-US" dirty="0">
                <a:solidFill>
                  <a:srgbClr val="C00000"/>
                </a:solidFill>
              </a:rPr>
              <a:t> small empty spaces which </a:t>
            </a:r>
            <a:r>
              <a:rPr lang="en-US" dirty="0" err="1">
                <a:solidFill>
                  <a:srgbClr val="C00000"/>
                </a:solidFill>
              </a:rPr>
              <a:t>coalesce</a:t>
            </a:r>
            <a:r>
              <a:rPr lang="en-US" dirty="0" err="1">
                <a:solidFill>
                  <a:srgbClr val="C00000"/>
                </a:solidFill>
                <a:sym typeface="Wingdings"/>
              </a:rPr>
              <a:t></a:t>
            </a:r>
            <a:r>
              <a:rPr lang="en-US" dirty="0" err="1">
                <a:solidFill>
                  <a:srgbClr val="C00000"/>
                </a:solidFill>
              </a:rPr>
              <a:t>cavernous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degeneration</a:t>
            </a:r>
            <a:r>
              <a:rPr lang="en-US" dirty="0" err="1">
                <a:solidFill>
                  <a:srgbClr val="C00000"/>
                </a:solidFill>
                <a:sym typeface="Wingdings"/>
              </a:rPr>
              <a:t></a:t>
            </a:r>
            <a:r>
              <a:rPr lang="en-US" dirty="0" err="1">
                <a:solidFill>
                  <a:srgbClr val="C00000"/>
                </a:solidFill>
              </a:rPr>
              <a:t>CT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contraction</a:t>
            </a:r>
            <a:r>
              <a:rPr lang="en-US" dirty="0" err="1">
                <a:solidFill>
                  <a:srgbClr val="C00000"/>
                </a:solidFill>
                <a:sym typeface="Wingdings"/>
              </a:rPr>
              <a:t></a:t>
            </a:r>
            <a:r>
              <a:rPr lang="en-US" dirty="0" err="1">
                <a:solidFill>
                  <a:srgbClr val="C00000"/>
                </a:solidFill>
              </a:rPr>
              <a:t>backward</a:t>
            </a:r>
            <a:r>
              <a:rPr lang="en-US" dirty="0">
                <a:solidFill>
                  <a:srgbClr val="C00000"/>
                </a:solidFill>
              </a:rPr>
              <a:t> retraction of the </a:t>
            </a:r>
            <a:r>
              <a:rPr lang="en-US" dirty="0" err="1">
                <a:solidFill>
                  <a:srgbClr val="C00000"/>
                </a:solidFill>
              </a:rPr>
              <a:t>lamina</a:t>
            </a:r>
            <a:r>
              <a:rPr lang="en-US" dirty="0" err="1">
                <a:solidFill>
                  <a:srgbClr val="C00000"/>
                </a:solidFill>
                <a:sym typeface="Wingdings"/>
              </a:rPr>
              <a:t></a:t>
            </a:r>
            <a:r>
              <a:rPr lang="en-US" dirty="0" err="1">
                <a:solidFill>
                  <a:srgbClr val="C00000"/>
                </a:solidFill>
              </a:rPr>
              <a:t>glaucomatous</a:t>
            </a:r>
            <a:r>
              <a:rPr lang="en-US" dirty="0">
                <a:solidFill>
                  <a:srgbClr val="C00000"/>
                </a:solidFill>
              </a:rPr>
              <a:t> cupping.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/>
            <a:r>
              <a:rPr lang="en-US" dirty="0">
                <a:solidFill>
                  <a:srgbClr val="C00000"/>
                </a:solidFill>
              </a:rPr>
              <a:t>Methods to record optic disc shape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 err="1">
                <a:solidFill>
                  <a:srgbClr val="C00000"/>
                </a:solidFill>
              </a:rPr>
              <a:t>Fundus</a:t>
            </a:r>
            <a:r>
              <a:rPr lang="en-US" b="1" dirty="0">
                <a:solidFill>
                  <a:srgbClr val="C00000"/>
                </a:solidFill>
              </a:rPr>
              <a:t> photography</a:t>
            </a:r>
          </a:p>
          <a:p>
            <a:pPr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Nerve fiber layer analyzer</a:t>
            </a:r>
          </a:p>
          <a:p>
            <a:pPr>
              <a:buFont typeface="Wingdings" pitchFamily="2" charset="2"/>
              <a:buChar char="v"/>
            </a:pPr>
            <a:r>
              <a:rPr lang="en-US" b="1" dirty="0" err="1">
                <a:solidFill>
                  <a:srgbClr val="C00000"/>
                </a:solidFill>
              </a:rPr>
              <a:t>Conofocal</a:t>
            </a:r>
            <a:r>
              <a:rPr lang="en-US" b="1" dirty="0">
                <a:solidFill>
                  <a:srgbClr val="C00000"/>
                </a:solidFill>
              </a:rPr>
              <a:t> laser </a:t>
            </a:r>
            <a:r>
              <a:rPr lang="en-US" b="1" dirty="0" err="1">
                <a:solidFill>
                  <a:srgbClr val="C00000"/>
                </a:solidFill>
              </a:rPr>
              <a:t>opthalmoscope</a:t>
            </a:r>
            <a:r>
              <a:rPr lang="en-US" b="1" dirty="0">
                <a:solidFill>
                  <a:srgbClr val="C00000"/>
                </a:solidFill>
              </a:rPr>
              <a:t> (CLO)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Optical coherence tomography (OCT)</a:t>
            </a:r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dirty="0">
                <a:solidFill>
                  <a:srgbClr val="C00000"/>
                </a:solidFill>
              </a:rPr>
              <a:t>Characteristic of glaucomatous optic disc cupping: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1-vertically oval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2- </a:t>
            </a:r>
            <a:r>
              <a:rPr lang="en-US" b="1" dirty="0">
                <a:solidFill>
                  <a:srgbClr val="C00000"/>
                </a:solidFill>
              </a:rPr>
              <a:t>pale disc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3- wide cup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4- deep cup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5- Asymmetric </a:t>
            </a:r>
            <a:r>
              <a:rPr lang="en-US" b="1" dirty="0">
                <a:solidFill>
                  <a:srgbClr val="C00000"/>
                </a:solidFill>
              </a:rPr>
              <a:t>cupping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6- Undermined </a:t>
            </a:r>
            <a:r>
              <a:rPr lang="en-US" b="1" dirty="0">
                <a:solidFill>
                  <a:srgbClr val="C00000"/>
                </a:solidFill>
              </a:rPr>
              <a:t>edges</a:t>
            </a:r>
            <a:r>
              <a:rPr lang="en-US" dirty="0">
                <a:solidFill>
                  <a:srgbClr val="C00000"/>
                </a:solidFill>
              </a:rPr>
              <a:t> (interrupted blood vessel at the cup margin)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7- Nasal </a:t>
            </a:r>
            <a:r>
              <a:rPr lang="en-US" b="1" dirty="0">
                <a:solidFill>
                  <a:srgbClr val="C00000"/>
                </a:solidFill>
              </a:rPr>
              <a:t>shift of blood vessel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8- Splinter </a:t>
            </a:r>
            <a:r>
              <a:rPr lang="en-US" b="1" dirty="0">
                <a:solidFill>
                  <a:srgbClr val="C00000"/>
                </a:solidFill>
              </a:rPr>
              <a:t>hemorrhage </a:t>
            </a:r>
            <a:r>
              <a:rPr lang="en-US" dirty="0">
                <a:solidFill>
                  <a:srgbClr val="C00000"/>
                </a:solidFill>
              </a:rPr>
              <a:t>(flame shaped at the cup edge)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9- Progression </a:t>
            </a:r>
            <a:r>
              <a:rPr lang="en-US" b="1" dirty="0">
                <a:solidFill>
                  <a:srgbClr val="C00000"/>
                </a:solidFill>
              </a:rPr>
              <a:t>of cupping </a:t>
            </a:r>
            <a:r>
              <a:rPr lang="en-US" dirty="0">
                <a:solidFill>
                  <a:srgbClr val="C00000"/>
                </a:solidFill>
              </a:rPr>
              <a:t>(most important sign)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two_cups_larg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304800"/>
            <a:ext cx="5029200" cy="3257550"/>
          </a:xfrm>
        </p:spPr>
      </p:pic>
      <p:pic>
        <p:nvPicPr>
          <p:cNvPr id="8" name="Picture 7" descr="cupp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33600" y="3581400"/>
            <a:ext cx="4876800" cy="298555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glaucoma_fig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304800"/>
            <a:ext cx="7346012" cy="628595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DEFINITION</a:t>
            </a:r>
            <a:b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2600" y="1600200"/>
            <a:ext cx="3048000" cy="4525963"/>
          </a:xfrm>
        </p:spPr>
        <p:txBody>
          <a:bodyPr>
            <a:normAutofit fontScale="32500" lnSpcReduction="20000"/>
          </a:bodyPr>
          <a:lstStyle/>
          <a:p>
            <a:r>
              <a:rPr lang="en-US" sz="6000" b="1" dirty="0">
                <a:solidFill>
                  <a:srgbClr val="C00000"/>
                </a:solidFill>
              </a:rPr>
              <a:t>Primary open-angle glaucoma</a:t>
            </a:r>
            <a:r>
              <a:rPr lang="en-US" sz="6000" dirty="0">
                <a:solidFill>
                  <a:srgbClr val="C00000"/>
                </a:solidFill>
              </a:rPr>
              <a:t> is described </a:t>
            </a:r>
            <a:r>
              <a:rPr lang="en-US" sz="6000" dirty="0" smtClean="0">
                <a:solidFill>
                  <a:srgbClr val="C00000"/>
                </a:solidFill>
              </a:rPr>
              <a:t>as </a:t>
            </a:r>
            <a:r>
              <a:rPr lang="en-US" sz="6000" b="1" dirty="0" smtClean="0">
                <a:solidFill>
                  <a:srgbClr val="C00000"/>
                </a:solidFill>
              </a:rPr>
              <a:t>bilateral, non-congestive increase of IOP in absence of angle closure</a:t>
            </a:r>
            <a:r>
              <a:rPr lang="en-US" sz="6000" dirty="0" smtClean="0">
                <a:solidFill>
                  <a:srgbClr val="C00000"/>
                </a:solidFill>
              </a:rPr>
              <a:t> leading to </a:t>
            </a:r>
            <a:r>
              <a:rPr lang="en-US" sz="6000" b="1" dirty="0">
                <a:solidFill>
                  <a:srgbClr val="C00000"/>
                </a:solidFill>
              </a:rPr>
              <a:t>optic nerve damage </a:t>
            </a:r>
            <a:r>
              <a:rPr lang="en-US" sz="6000" dirty="0">
                <a:solidFill>
                  <a:srgbClr val="C00000"/>
                </a:solidFill>
              </a:rPr>
              <a:t>from multiple possible causes that is chronic and progresses over time, with a </a:t>
            </a:r>
            <a:r>
              <a:rPr lang="en-US" sz="6000" b="1" dirty="0">
                <a:solidFill>
                  <a:srgbClr val="C00000"/>
                </a:solidFill>
              </a:rPr>
              <a:t>loss of optic nerve </a:t>
            </a:r>
            <a:r>
              <a:rPr lang="en-US" sz="6000" b="1" dirty="0" smtClean="0">
                <a:solidFill>
                  <a:srgbClr val="C00000"/>
                </a:solidFill>
              </a:rPr>
              <a:t>fibers.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/>
            </a:r>
            <a:br>
              <a:rPr lang="en-US" dirty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open_angle_glaucom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1828800"/>
            <a:ext cx="5009844" cy="411798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3-VISUAL </a:t>
            </a:r>
            <a:r>
              <a:rPr lang="en-US" b="1" dirty="0">
                <a:solidFill>
                  <a:srgbClr val="C00000"/>
                </a:solidFill>
              </a:rPr>
              <a:t>FIELD CHANGES:</a:t>
            </a:r>
            <a:endParaRPr lang="en-US" dirty="0">
              <a:solidFill>
                <a:srgbClr val="C00000"/>
              </a:solidFill>
            </a:endParaRP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Central field changes: </a:t>
            </a:r>
            <a:endParaRPr lang="en-US" dirty="0">
              <a:solidFill>
                <a:srgbClr val="C00000"/>
              </a:solidFill>
            </a:endParaRPr>
          </a:p>
          <a:p>
            <a:pPr lvl="0">
              <a:buNone/>
            </a:pPr>
            <a:r>
              <a:rPr lang="en-US" dirty="0" smtClean="0">
                <a:solidFill>
                  <a:srgbClr val="C00000"/>
                </a:solidFill>
              </a:rPr>
              <a:t>  -The </a:t>
            </a:r>
            <a:r>
              <a:rPr lang="en-US" dirty="0">
                <a:solidFill>
                  <a:srgbClr val="C00000"/>
                </a:solidFill>
              </a:rPr>
              <a:t>central field (30 degrees) is examined by </a:t>
            </a:r>
            <a:r>
              <a:rPr lang="en-US" b="1" dirty="0" err="1">
                <a:solidFill>
                  <a:srgbClr val="C00000"/>
                </a:solidFill>
              </a:rPr>
              <a:t>Bjerrum</a:t>
            </a:r>
            <a:r>
              <a:rPr lang="en-US" b="1" dirty="0">
                <a:solidFill>
                  <a:srgbClr val="C00000"/>
                </a:solidFill>
              </a:rPr>
              <a:t> screen (</a:t>
            </a:r>
            <a:r>
              <a:rPr lang="en-US" b="1" dirty="0" err="1">
                <a:solidFill>
                  <a:srgbClr val="C00000"/>
                </a:solidFill>
              </a:rPr>
              <a:t>campimetry</a:t>
            </a:r>
            <a:r>
              <a:rPr lang="en-US" b="1" dirty="0">
                <a:solidFill>
                  <a:srgbClr val="C00000"/>
                </a:solidFill>
              </a:rPr>
              <a:t>)</a:t>
            </a:r>
            <a:r>
              <a:rPr lang="en-US" dirty="0">
                <a:solidFill>
                  <a:srgbClr val="C00000"/>
                </a:solidFill>
              </a:rPr>
              <a:t> or the recent </a:t>
            </a:r>
            <a:r>
              <a:rPr lang="en-US" b="1" dirty="0">
                <a:solidFill>
                  <a:srgbClr val="C00000"/>
                </a:solidFill>
              </a:rPr>
              <a:t>automated </a:t>
            </a:r>
            <a:r>
              <a:rPr lang="en-US" b="1" dirty="0" err="1">
                <a:solidFill>
                  <a:srgbClr val="C00000"/>
                </a:solidFill>
              </a:rPr>
              <a:t>perimetry</a:t>
            </a:r>
            <a:r>
              <a:rPr lang="en-US" b="1" dirty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pic>
        <p:nvPicPr>
          <p:cNvPr id="4" name="Picture 3" descr="medmont_automated_perimetry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362200" y="3276600"/>
            <a:ext cx="4572000" cy="3200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 numCol="2">
            <a:normAutofit/>
          </a:bodyPr>
          <a:lstStyle/>
          <a:p>
            <a:pPr lvl="0">
              <a:buNone/>
            </a:pPr>
            <a:r>
              <a:rPr lang="en-US" dirty="0" smtClean="0">
                <a:solidFill>
                  <a:srgbClr val="C00000"/>
                </a:solidFill>
              </a:rPr>
              <a:t>  -Central </a:t>
            </a:r>
            <a:r>
              <a:rPr lang="en-US" dirty="0">
                <a:solidFill>
                  <a:srgbClr val="C00000"/>
                </a:solidFill>
              </a:rPr>
              <a:t>field changes include: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(a)Isolated </a:t>
            </a:r>
            <a:r>
              <a:rPr lang="en-US" b="1" dirty="0" err="1">
                <a:solidFill>
                  <a:srgbClr val="C00000"/>
                </a:solidFill>
              </a:rPr>
              <a:t>paracentral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scotoma</a:t>
            </a:r>
            <a:r>
              <a:rPr lang="en-US" b="1" dirty="0">
                <a:solidFill>
                  <a:srgbClr val="C00000"/>
                </a:solidFill>
              </a:rPr>
              <a:t>:</a:t>
            </a:r>
            <a:endParaRPr lang="en-US" dirty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en-US" dirty="0" smtClean="0">
                <a:solidFill>
                  <a:srgbClr val="C00000"/>
                </a:solidFill>
              </a:rPr>
              <a:t>they </a:t>
            </a:r>
            <a:r>
              <a:rPr lang="en-US" dirty="0">
                <a:solidFill>
                  <a:srgbClr val="C00000"/>
                </a:solidFill>
              </a:rPr>
              <a:t>are found early in glaucoma within </a:t>
            </a:r>
            <a:r>
              <a:rPr lang="en-US" dirty="0" err="1">
                <a:solidFill>
                  <a:srgbClr val="C00000"/>
                </a:solidFill>
              </a:rPr>
              <a:t>Bjerrum</a:t>
            </a:r>
            <a:r>
              <a:rPr lang="en-US" dirty="0">
                <a:solidFill>
                  <a:srgbClr val="C00000"/>
                </a:solidFill>
              </a:rPr>
              <a:t> area (central 20 degrees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5" name="Picture 4" descr="paracentral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838200"/>
            <a:ext cx="4174066" cy="518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35052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(b)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Baring of the blind spot: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- exclusion of the blind spot from central field</a:t>
            </a: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(c) </a:t>
            </a:r>
            <a:r>
              <a:rPr lang="en-US" b="1" dirty="0" err="1" smtClean="0">
                <a:solidFill>
                  <a:srgbClr val="C00000"/>
                </a:solidFill>
              </a:rPr>
              <a:t>Seidl’s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scotoma</a:t>
            </a:r>
            <a:r>
              <a:rPr lang="en-US" b="1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- extension of the blind spot above or below in a sickle shape manner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553200"/>
          </a:xfrm>
        </p:spPr>
        <p:txBody>
          <a:bodyPr numCol="2"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(d) </a:t>
            </a:r>
            <a:r>
              <a:rPr lang="en-US" b="1" dirty="0" err="1">
                <a:solidFill>
                  <a:srgbClr val="C00000"/>
                </a:solidFill>
              </a:rPr>
              <a:t>Arcuate</a:t>
            </a:r>
            <a:r>
              <a:rPr lang="en-US" b="1" dirty="0">
                <a:solidFill>
                  <a:srgbClr val="C00000"/>
                </a:solidFill>
              </a:rPr>
              <a:t> or </a:t>
            </a:r>
            <a:r>
              <a:rPr lang="en-US" b="1" dirty="0" err="1">
                <a:solidFill>
                  <a:srgbClr val="C00000"/>
                </a:solidFill>
              </a:rPr>
              <a:t>Bjerrum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scotoma</a:t>
            </a:r>
            <a:r>
              <a:rPr lang="en-US" b="1" dirty="0">
                <a:solidFill>
                  <a:srgbClr val="C00000"/>
                </a:solidFill>
              </a:rPr>
              <a:t>:</a:t>
            </a:r>
            <a:endParaRPr lang="en-US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- an </a:t>
            </a:r>
            <a:r>
              <a:rPr lang="en-US" dirty="0" err="1">
                <a:solidFill>
                  <a:srgbClr val="C00000"/>
                </a:solidFill>
              </a:rPr>
              <a:t>arcuate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 err="1">
                <a:solidFill>
                  <a:srgbClr val="C00000"/>
                </a:solidFill>
              </a:rPr>
              <a:t>scotoma</a:t>
            </a:r>
            <a:r>
              <a:rPr lang="en-US" dirty="0">
                <a:solidFill>
                  <a:srgbClr val="C00000"/>
                </a:solidFill>
              </a:rPr>
              <a:t> continuous with the blind spot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- </a:t>
            </a:r>
            <a:r>
              <a:rPr lang="en-US" dirty="0">
                <a:solidFill>
                  <a:srgbClr val="C00000"/>
                </a:solidFill>
              </a:rPr>
              <a:t>concentric with point of fixation and ends in the horizontal meridian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- </a:t>
            </a:r>
            <a:r>
              <a:rPr lang="en-US" dirty="0">
                <a:solidFill>
                  <a:srgbClr val="C00000"/>
                </a:solidFill>
              </a:rPr>
              <a:t>it follows the </a:t>
            </a:r>
            <a:r>
              <a:rPr lang="en-US" dirty="0" err="1">
                <a:solidFill>
                  <a:srgbClr val="C00000"/>
                </a:solidFill>
              </a:rPr>
              <a:t>arcuate</a:t>
            </a:r>
            <a:r>
              <a:rPr lang="en-US" dirty="0">
                <a:solidFill>
                  <a:srgbClr val="C00000"/>
                </a:solidFill>
              </a:rPr>
              <a:t> fibers (typical nerve fiber bundle defect)</a:t>
            </a:r>
          </a:p>
          <a:p>
            <a:endParaRPr lang="en-US" dirty="0"/>
          </a:p>
        </p:txBody>
      </p:sp>
      <p:pic>
        <p:nvPicPr>
          <p:cNvPr id="4" name="Picture 3" descr="arcu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0" y="1371600"/>
            <a:ext cx="4268771" cy="3962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172200"/>
          </a:xfrm>
        </p:spPr>
        <p:txBody>
          <a:bodyPr numCol="2"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(e) Ring or annular </a:t>
            </a:r>
            <a:r>
              <a:rPr lang="en-US" b="1" dirty="0" err="1" smtClean="0">
                <a:solidFill>
                  <a:srgbClr val="C00000"/>
                </a:solidFill>
              </a:rPr>
              <a:t>scotoma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- fusion of upper and lower </a:t>
            </a:r>
            <a:r>
              <a:rPr lang="en-US" dirty="0" err="1" smtClean="0">
                <a:solidFill>
                  <a:srgbClr val="C00000"/>
                </a:solidFill>
              </a:rPr>
              <a:t>arcuate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scotoma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endParaRPr lang="en-US" dirty="0"/>
          </a:p>
        </p:txBody>
      </p:sp>
      <p:pic>
        <p:nvPicPr>
          <p:cNvPr id="4" name="Picture 3" descr="ring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533400"/>
            <a:ext cx="4114800" cy="411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 lvl="0"/>
            <a:r>
              <a:rPr lang="en-US" b="1" dirty="0">
                <a:solidFill>
                  <a:srgbClr val="C00000"/>
                </a:solidFill>
              </a:rPr>
              <a:t>Peripheral field changes</a:t>
            </a:r>
            <a:endParaRPr lang="en-US" dirty="0">
              <a:solidFill>
                <a:srgbClr val="C0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Generalized contraction:</a:t>
            </a:r>
            <a:r>
              <a:rPr lang="en-US" dirty="0">
                <a:solidFill>
                  <a:srgbClr val="C00000"/>
                </a:solidFill>
              </a:rPr>
              <a:t> more on the nasal side</a:t>
            </a:r>
          </a:p>
          <a:p>
            <a:pPr lvl="0"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Ronnie nasal step: </a:t>
            </a:r>
            <a:r>
              <a:rPr lang="en-US" dirty="0">
                <a:solidFill>
                  <a:srgbClr val="C00000"/>
                </a:solidFill>
              </a:rPr>
              <a:t>the nasal </a:t>
            </a:r>
            <a:r>
              <a:rPr lang="en-US" dirty="0" err="1">
                <a:solidFill>
                  <a:srgbClr val="C00000"/>
                </a:solidFill>
              </a:rPr>
              <a:t>contaction</a:t>
            </a:r>
            <a:r>
              <a:rPr lang="en-US" dirty="0">
                <a:solidFill>
                  <a:srgbClr val="C00000"/>
                </a:solidFill>
              </a:rPr>
              <a:t> extend to the </a:t>
            </a:r>
            <a:r>
              <a:rPr lang="en-US" dirty="0" smtClean="0">
                <a:solidFill>
                  <a:srgbClr val="C00000"/>
                </a:solidFill>
              </a:rPr>
              <a:t>horizontal </a:t>
            </a:r>
            <a:r>
              <a:rPr lang="en-US" dirty="0" err="1">
                <a:solidFill>
                  <a:srgbClr val="C00000"/>
                </a:solidFill>
              </a:rPr>
              <a:t>raphe</a:t>
            </a:r>
            <a:endParaRPr lang="en-US" dirty="0">
              <a:solidFill>
                <a:srgbClr val="C0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>
                <a:solidFill>
                  <a:srgbClr val="C00000"/>
                </a:solidFill>
              </a:rPr>
              <a:t>Terminal field:</a:t>
            </a:r>
            <a:r>
              <a:rPr lang="en-US" dirty="0">
                <a:solidFill>
                  <a:srgbClr val="C00000"/>
                </a:solidFill>
              </a:rPr>
              <a:t> tubular field (central 5-10 degrees) with temporal island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GONIOSCOPICALLY OPEN ANGLE</a:t>
            </a:r>
          </a:p>
          <a:p>
            <a:pPr>
              <a:buFont typeface="Wingdings" pitchFamily="2" charset="2"/>
              <a:buChar char="v"/>
            </a:pPr>
            <a:r>
              <a:rPr lang="en-US" b="1" dirty="0" err="1" smtClean="0">
                <a:solidFill>
                  <a:srgbClr val="C00000"/>
                </a:solidFill>
              </a:rPr>
              <a:t>Gonioscopy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to </a:t>
            </a:r>
            <a:r>
              <a:rPr lang="en-US" dirty="0" err="1">
                <a:solidFill>
                  <a:srgbClr val="C00000"/>
                </a:solidFill>
              </a:rPr>
              <a:t>visualise</a:t>
            </a:r>
            <a:r>
              <a:rPr lang="en-US" dirty="0">
                <a:solidFill>
                  <a:srgbClr val="C00000"/>
                </a:solidFill>
              </a:rPr>
              <a:t> the </a:t>
            </a:r>
            <a:r>
              <a:rPr lang="en-US" dirty="0" err="1">
                <a:solidFill>
                  <a:srgbClr val="C00000"/>
                </a:solidFill>
              </a:rPr>
              <a:t>iridocorneal</a:t>
            </a:r>
            <a:r>
              <a:rPr lang="en-US" dirty="0">
                <a:solidFill>
                  <a:srgbClr val="C00000"/>
                </a:solidFill>
              </a:rPr>
              <a:t> angle </a:t>
            </a:r>
            <a:r>
              <a:rPr lang="en-US" dirty="0" err="1">
                <a:solidFill>
                  <a:srgbClr val="C00000"/>
                </a:solidFill>
              </a:rPr>
              <a:t>utilises</a:t>
            </a:r>
            <a:r>
              <a:rPr lang="en-US" dirty="0">
                <a:solidFill>
                  <a:srgbClr val="C00000"/>
                </a:solidFill>
              </a:rPr>
              <a:t> a contact lens to avoid the problem of total internal reflection which normally makes all angle structures invisible. ( The large difference in refractive index between the cornea and air has to be </a:t>
            </a:r>
            <a:r>
              <a:rPr lang="en-US" dirty="0" err="1">
                <a:solidFill>
                  <a:srgbClr val="C00000"/>
                </a:solidFill>
              </a:rPr>
              <a:t>minimised</a:t>
            </a:r>
            <a:r>
              <a:rPr lang="en-US" dirty="0">
                <a:solidFill>
                  <a:srgbClr val="C00000"/>
                </a:solidFill>
              </a:rPr>
              <a:t>. ) </a:t>
            </a:r>
          </a:p>
          <a:p>
            <a:pPr>
              <a:buNone/>
            </a:pPr>
            <a:endParaRPr lang="en-US" dirty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r>
              <a:rPr lang="en-US" dirty="0"/>
              <a:t> </a:t>
            </a:r>
            <a:r>
              <a:rPr lang="en-US" dirty="0">
                <a:solidFill>
                  <a:srgbClr val="C00000"/>
                </a:solidFill>
              </a:rPr>
              <a:t>The </a:t>
            </a:r>
            <a:r>
              <a:rPr lang="en-US" b="1" dirty="0" err="1">
                <a:solidFill>
                  <a:srgbClr val="C00000"/>
                </a:solidFill>
              </a:rPr>
              <a:t>Goldmann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gonioscope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has a highly curved anterior surface which needs to be filled with about 3 drops of normal saline or </a:t>
            </a:r>
            <a:r>
              <a:rPr lang="en-US" dirty="0" err="1">
                <a:solidFill>
                  <a:srgbClr val="C00000"/>
                </a:solidFill>
              </a:rPr>
              <a:t>hypromellose</a:t>
            </a:r>
            <a:r>
              <a:rPr lang="en-US" dirty="0">
                <a:solidFill>
                  <a:srgbClr val="C00000"/>
                </a:solidFill>
              </a:rPr>
              <a:t> before application to the </a:t>
            </a:r>
            <a:r>
              <a:rPr lang="en-US" dirty="0" err="1">
                <a:solidFill>
                  <a:srgbClr val="C00000"/>
                </a:solidFill>
              </a:rPr>
              <a:t>anaesthetised</a:t>
            </a:r>
            <a:r>
              <a:rPr lang="en-US" dirty="0">
                <a:solidFill>
                  <a:srgbClr val="C00000"/>
                </a:solidFill>
              </a:rPr>
              <a:t> cornea.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Glaucoma$20gon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3352800"/>
            <a:ext cx="5562600" cy="32435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Under </a:t>
            </a:r>
            <a:r>
              <a:rPr lang="en-US" dirty="0">
                <a:solidFill>
                  <a:srgbClr val="C00000"/>
                </a:solidFill>
              </a:rPr>
              <a:t>the </a:t>
            </a:r>
            <a:r>
              <a:rPr lang="en-US" b="1" dirty="0">
                <a:solidFill>
                  <a:srgbClr val="C00000"/>
                </a:solidFill>
              </a:rPr>
              <a:t>Shaffer angle grading system </a:t>
            </a:r>
            <a:r>
              <a:rPr lang="en-US" dirty="0">
                <a:solidFill>
                  <a:srgbClr val="C00000"/>
                </a:solidFill>
              </a:rPr>
              <a:t>each quadrant is given a grade from:-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0 	:is closed (either contact or adhesion)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I 	:10-15 degrees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II	:15 to 25 degrees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III	:25 to 35 degrees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IV 	:40  or more </a:t>
            </a:r>
            <a:r>
              <a:rPr lang="en-US" dirty="0" err="1" smtClean="0">
                <a:solidFill>
                  <a:srgbClr val="C00000"/>
                </a:solidFill>
              </a:rPr>
              <a:t>derees</a:t>
            </a:r>
            <a:endParaRPr lang="en-US" dirty="0" smtClean="0">
              <a:solidFill>
                <a:srgbClr val="C0000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050" name="Picture 11" descr="C:\Documents and Settings\Tj\Desktop\Primary open angle glaucoma_files\poag.h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685800"/>
            <a:ext cx="8153400" cy="542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INCIDENCE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848600" cy="4525963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Occur equally between male and female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Occur above age of 40 years old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More in black people (African – American)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Bilateral but one eye preceded before the other</a:t>
            </a:r>
          </a:p>
          <a:p>
            <a:endParaRPr lang="en-US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TREATMENT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The options for treatment of glaucoma include one or more of the following: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1. Medication</a:t>
            </a: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2. Laser </a:t>
            </a:r>
            <a:r>
              <a:rPr lang="en-US" b="1" dirty="0" err="1">
                <a:solidFill>
                  <a:srgbClr val="C00000"/>
                </a:solidFill>
              </a:rPr>
              <a:t>trabeculoplasty</a:t>
            </a:r>
            <a:endParaRPr lang="en-US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>
                <a:solidFill>
                  <a:srgbClr val="C00000"/>
                </a:solidFill>
              </a:rPr>
              <a:t>3. Filtration and other surgery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5061_open glaucoma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4495800"/>
            <a:ext cx="6324600" cy="1733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 numCol="2">
            <a:normAutofit/>
          </a:bodyPr>
          <a:lstStyle/>
          <a:p>
            <a:r>
              <a:rPr lang="en-US" b="1" u="sng" dirty="0" smtClean="0">
                <a:solidFill>
                  <a:srgbClr val="C00000"/>
                </a:solidFill>
              </a:rPr>
              <a:t>Medication &amp; laser </a:t>
            </a:r>
            <a:r>
              <a:rPr lang="en-US" b="1" u="sng" dirty="0" err="1" smtClean="0">
                <a:solidFill>
                  <a:srgbClr val="C00000"/>
                </a:solidFill>
              </a:rPr>
              <a:t>trabeculoplasty</a:t>
            </a: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	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1397000"/>
          <a:ext cx="7772400" cy="492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/>
                <a:gridCol w="3886200"/>
              </a:tblGrid>
              <a:tr h="996440">
                <a:tc>
                  <a:txBody>
                    <a:bodyPr/>
                    <a:lstStyle/>
                    <a:p>
                      <a:r>
                        <a:rPr lang="en-US" dirty="0" smtClean="0"/>
                        <a:t>Topical</a:t>
                      </a:r>
                      <a:r>
                        <a:rPr lang="en-US" baseline="0" dirty="0" smtClean="0"/>
                        <a:t> treatment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Systemic treatment</a:t>
                      </a:r>
                      <a:endParaRPr lang="en-US" dirty="0"/>
                    </a:p>
                  </a:txBody>
                  <a:tcPr/>
                </a:tc>
              </a:tr>
              <a:tr h="3931160"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err="1" smtClean="0"/>
                        <a:t>Miotics</a:t>
                      </a:r>
                      <a:r>
                        <a:rPr lang="en-US" dirty="0" smtClean="0"/>
                        <a:t>: </a:t>
                      </a:r>
                      <a:r>
                        <a:rPr lang="en-US" dirty="0" err="1" smtClean="0"/>
                        <a:t>Pilocarpine</a:t>
                      </a:r>
                      <a:r>
                        <a:rPr lang="en-US" dirty="0" smtClean="0"/>
                        <a:t> 1-4 %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BB: - </a:t>
                      </a:r>
                      <a:r>
                        <a:rPr lang="en-US" dirty="0" err="1" smtClean="0"/>
                        <a:t>Timolol</a:t>
                      </a:r>
                      <a:endParaRPr lang="en-US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         -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err="1" smtClean="0"/>
                        <a:t>Levobunolol</a:t>
                      </a: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aseline="0" dirty="0" smtClean="0"/>
                        <a:t>         - </a:t>
                      </a:r>
                      <a:r>
                        <a:rPr lang="en-US" baseline="0" dirty="0" err="1" smtClean="0"/>
                        <a:t>Betaxolol</a:t>
                      </a: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Adrenergic agonist: -epinephrine 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baseline="0" dirty="0" smtClean="0"/>
                        <a:t>                                      - </a:t>
                      </a:r>
                      <a:r>
                        <a:rPr lang="en-US" baseline="0" dirty="0" err="1" smtClean="0"/>
                        <a:t>Dipivifrin</a:t>
                      </a:r>
                      <a:r>
                        <a:rPr lang="en-US" baseline="0" dirty="0" smtClean="0"/>
                        <a:t> 0.1%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Alpha agonist: </a:t>
                      </a:r>
                      <a:r>
                        <a:rPr lang="en-US" baseline="0" dirty="0" err="1" smtClean="0"/>
                        <a:t>Brimonidine</a:t>
                      </a:r>
                      <a:r>
                        <a:rPr lang="en-US" baseline="0" dirty="0" smtClean="0"/>
                        <a:t> 0.2%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Topical CAI: - </a:t>
                      </a:r>
                      <a:r>
                        <a:rPr lang="en-US" baseline="0" dirty="0" err="1" smtClean="0"/>
                        <a:t>Dorzolamide</a:t>
                      </a:r>
                      <a:endParaRPr lang="en-US" baseline="0" dirty="0" smtClean="0"/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baseline="0" dirty="0" smtClean="0"/>
                        <a:t>PG analogues: - </a:t>
                      </a:r>
                      <a:r>
                        <a:rPr lang="en-US" baseline="0" dirty="0" err="1" smtClean="0"/>
                        <a:t>Latanoprost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CAIS: </a:t>
                      </a:r>
                      <a:r>
                        <a:rPr lang="en-US" dirty="0" err="1" smtClean="0"/>
                        <a:t>Diamox</a:t>
                      </a:r>
                      <a:r>
                        <a:rPr lang="en-US" dirty="0" smtClean="0"/>
                        <a:t> tab.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dirty="0" smtClean="0"/>
                        <a:t>Argon Laser </a:t>
                      </a:r>
                      <a:r>
                        <a:rPr lang="en-US" dirty="0" err="1" smtClean="0"/>
                        <a:t>Trabeculoplasty</a:t>
                      </a:r>
                      <a:r>
                        <a:rPr lang="en-US" dirty="0" smtClean="0"/>
                        <a:t> (ALT)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6248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>
                <a:solidFill>
                  <a:srgbClr val="C00000"/>
                </a:solidFill>
              </a:rPr>
              <a:t>Surgical treatment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Indication :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Medical and laser treatment fail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Visual field deteriorates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Poor patient compliance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Inadequate ophthalmic care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Aim Of Surgery</a:t>
            </a:r>
          </a:p>
          <a:p>
            <a:pPr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Is to create a new pathway for aqueous to flow from A.C through a </a:t>
            </a:r>
            <a:r>
              <a:rPr lang="en-US" dirty="0" err="1" smtClean="0">
                <a:solidFill>
                  <a:srgbClr val="C00000"/>
                </a:solidFill>
              </a:rPr>
              <a:t>scleral</a:t>
            </a:r>
            <a:r>
              <a:rPr lang="en-US" dirty="0" smtClean="0">
                <a:solidFill>
                  <a:srgbClr val="C00000"/>
                </a:solidFill>
              </a:rPr>
              <a:t> opening into the </a:t>
            </a:r>
            <a:r>
              <a:rPr lang="en-US" dirty="0" err="1" smtClean="0">
                <a:solidFill>
                  <a:srgbClr val="C00000"/>
                </a:solidFill>
              </a:rPr>
              <a:t>subconjunctival</a:t>
            </a:r>
            <a:r>
              <a:rPr lang="en-US" dirty="0" smtClean="0">
                <a:solidFill>
                  <a:srgbClr val="C00000"/>
                </a:solidFill>
              </a:rPr>
              <a:t> or sub- </a:t>
            </a:r>
            <a:r>
              <a:rPr lang="en-US" dirty="0" err="1" smtClean="0">
                <a:solidFill>
                  <a:srgbClr val="C00000"/>
                </a:solidFill>
              </a:rPr>
              <a:t>Tenon’s</a:t>
            </a:r>
            <a:r>
              <a:rPr lang="en-US" dirty="0" smtClean="0">
                <a:solidFill>
                  <a:srgbClr val="C00000"/>
                </a:solidFill>
              </a:rPr>
              <a:t> space.</a:t>
            </a:r>
            <a:endParaRPr lang="ms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C00000"/>
                </a:solidFill>
              </a:rPr>
              <a:t>Operation For POAG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A)External </a:t>
            </a:r>
            <a:r>
              <a:rPr lang="en-US" dirty="0" err="1" smtClean="0">
                <a:solidFill>
                  <a:srgbClr val="C00000"/>
                </a:solidFill>
              </a:rPr>
              <a:t>Fistulizing</a:t>
            </a:r>
            <a:r>
              <a:rPr lang="en-US" dirty="0" smtClean="0">
                <a:solidFill>
                  <a:srgbClr val="C00000"/>
                </a:solidFill>
              </a:rPr>
              <a:t> Procedure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Subscleral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trabeculectomy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Trabeculectomy</a:t>
            </a:r>
            <a:r>
              <a:rPr lang="en-US" dirty="0" smtClean="0">
                <a:solidFill>
                  <a:srgbClr val="C00000"/>
                </a:solidFill>
              </a:rPr>
              <a:t> plus </a:t>
            </a:r>
            <a:r>
              <a:rPr lang="en-US" dirty="0" err="1" smtClean="0">
                <a:solidFill>
                  <a:srgbClr val="C00000"/>
                </a:solidFill>
              </a:rPr>
              <a:t>mitomycin</a:t>
            </a:r>
            <a:r>
              <a:rPr lang="en-US" dirty="0" smtClean="0">
                <a:solidFill>
                  <a:srgbClr val="C00000"/>
                </a:solidFill>
              </a:rPr>
              <a:t> C (intra-operative) or 5FU (post-operative)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Laser </a:t>
            </a:r>
            <a:r>
              <a:rPr lang="en-US" dirty="0" err="1" smtClean="0">
                <a:solidFill>
                  <a:srgbClr val="C00000"/>
                </a:solidFill>
              </a:rPr>
              <a:t>sclerotomy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Non-penetrating </a:t>
            </a:r>
            <a:r>
              <a:rPr lang="en-US" dirty="0" err="1" smtClean="0">
                <a:solidFill>
                  <a:srgbClr val="C00000"/>
                </a:solidFill>
              </a:rPr>
              <a:t>fistulizing</a:t>
            </a:r>
            <a:r>
              <a:rPr lang="en-US" dirty="0" smtClean="0">
                <a:solidFill>
                  <a:srgbClr val="C00000"/>
                </a:solidFill>
              </a:rPr>
              <a:t> procedure </a:t>
            </a:r>
            <a:r>
              <a:rPr lang="en-US" dirty="0" err="1" smtClean="0">
                <a:solidFill>
                  <a:srgbClr val="C00000"/>
                </a:solidFill>
              </a:rPr>
              <a:t>e.g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Visco-canaloplasty</a:t>
            </a:r>
            <a:endParaRPr lang="ms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lerotomy 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191000" y="457200"/>
            <a:ext cx="4419600" cy="5943600"/>
          </a:xfrm>
        </p:spPr>
      </p:pic>
      <p:pic>
        <p:nvPicPr>
          <p:cNvPr id="5" name="Picture 4" descr="trabeculectom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3400" y="457200"/>
            <a:ext cx="3657600" cy="5943600"/>
          </a:xfrm>
          <a:prstGeom prst="rect">
            <a:avLst/>
          </a:prstGeom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B) Seton (Tube-Shunt) Surgery</a:t>
            </a:r>
          </a:p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C) </a:t>
            </a:r>
            <a:r>
              <a:rPr lang="en-US" dirty="0" err="1" smtClean="0">
                <a:solidFill>
                  <a:srgbClr val="C00000"/>
                </a:solidFill>
              </a:rPr>
              <a:t>Cilliary</a:t>
            </a:r>
            <a:r>
              <a:rPr lang="en-US" dirty="0" smtClean="0">
                <a:solidFill>
                  <a:srgbClr val="C00000"/>
                </a:solidFill>
              </a:rPr>
              <a:t> Body Destructive Surgeries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Cyclocyotherapy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Cyclodiathermy</a:t>
            </a:r>
            <a:endParaRPr lang="en-US" dirty="0" smtClean="0">
              <a:solidFill>
                <a:srgbClr val="C00000"/>
              </a:solidFill>
            </a:endParaRPr>
          </a:p>
          <a:p>
            <a:r>
              <a:rPr lang="en-US" dirty="0" err="1" smtClean="0">
                <a:solidFill>
                  <a:srgbClr val="C00000"/>
                </a:solidFill>
              </a:rPr>
              <a:t>Cyclophotocoagulation</a:t>
            </a:r>
            <a:endParaRPr lang="en-US" dirty="0" smtClean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Trans </a:t>
            </a:r>
            <a:r>
              <a:rPr lang="en-US" dirty="0" err="1" smtClean="0">
                <a:solidFill>
                  <a:srgbClr val="C00000"/>
                </a:solidFill>
              </a:rPr>
              <a:t>scleral</a:t>
            </a:r>
            <a:r>
              <a:rPr lang="en-US" dirty="0" smtClean="0">
                <a:solidFill>
                  <a:srgbClr val="C00000"/>
                </a:solidFill>
              </a:rPr>
              <a:t> (YAG OR diode laser)</a:t>
            </a:r>
          </a:p>
          <a:p>
            <a:pPr lvl="1">
              <a:buFont typeface="Wingdings" pitchFamily="2" charset="2"/>
              <a:buChar char="v"/>
            </a:pPr>
            <a:r>
              <a:rPr lang="en-US" dirty="0" smtClean="0">
                <a:solidFill>
                  <a:srgbClr val="C00000"/>
                </a:solidFill>
              </a:rPr>
              <a:t>Trans </a:t>
            </a:r>
            <a:r>
              <a:rPr lang="en-US" dirty="0" err="1" smtClean="0">
                <a:solidFill>
                  <a:srgbClr val="C00000"/>
                </a:solidFill>
              </a:rPr>
              <a:t>pupillary</a:t>
            </a:r>
            <a:r>
              <a:rPr lang="en-US" dirty="0" smtClean="0">
                <a:solidFill>
                  <a:srgbClr val="C00000"/>
                </a:solidFill>
              </a:rPr>
              <a:t> by Argon laser</a:t>
            </a:r>
            <a:endParaRPr lang="ms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cyclophotocoagul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33800" y="533400"/>
            <a:ext cx="4648200" cy="4343400"/>
          </a:xfrm>
        </p:spPr>
      </p:pic>
      <p:pic>
        <p:nvPicPr>
          <p:cNvPr id="5" name="Picture 4" descr="tube-shu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1905000"/>
            <a:ext cx="2895600" cy="4267200"/>
          </a:xfrm>
          <a:prstGeom prst="rect">
            <a:avLst/>
          </a:prstGeom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>
              <a:buNone/>
            </a:pP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D) </a:t>
            </a:r>
            <a:r>
              <a:rPr lang="en-US" dirty="0" err="1" smtClean="0">
                <a:solidFill>
                  <a:srgbClr val="C00000"/>
                </a:solidFill>
              </a:rPr>
              <a:t>Cyclodialysis</a:t>
            </a:r>
            <a:r>
              <a:rPr lang="en-US" dirty="0" smtClean="0">
                <a:solidFill>
                  <a:srgbClr val="C00000"/>
                </a:solidFill>
              </a:rPr>
              <a:t> (Internal </a:t>
            </a:r>
            <a:r>
              <a:rPr lang="en-US" dirty="0" err="1" smtClean="0">
                <a:solidFill>
                  <a:srgbClr val="C00000"/>
                </a:solidFill>
              </a:rPr>
              <a:t>Fistulizing</a:t>
            </a:r>
            <a:r>
              <a:rPr lang="en-US" dirty="0" smtClean="0">
                <a:solidFill>
                  <a:srgbClr val="C00000"/>
                </a:solidFill>
              </a:rPr>
              <a:t> Procedure)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*Indication :</a:t>
            </a:r>
          </a:p>
          <a:p>
            <a:r>
              <a:rPr lang="en-US" dirty="0" err="1" smtClean="0">
                <a:solidFill>
                  <a:srgbClr val="C00000"/>
                </a:solidFill>
              </a:rPr>
              <a:t>Aphakic</a:t>
            </a:r>
            <a:r>
              <a:rPr lang="en-US" dirty="0" smtClean="0">
                <a:solidFill>
                  <a:srgbClr val="C00000"/>
                </a:solidFill>
              </a:rPr>
              <a:t> glaucoma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Posterior lens dislocation</a:t>
            </a:r>
          </a:p>
          <a:p>
            <a:r>
              <a:rPr lang="en-US" dirty="0" smtClean="0">
                <a:solidFill>
                  <a:srgbClr val="C00000"/>
                </a:solidFill>
              </a:rPr>
              <a:t>Congenital </a:t>
            </a:r>
            <a:r>
              <a:rPr lang="en-US" dirty="0" err="1" smtClean="0">
                <a:solidFill>
                  <a:srgbClr val="C00000"/>
                </a:solidFill>
              </a:rPr>
              <a:t>aniridia</a:t>
            </a:r>
            <a:endParaRPr lang="en-US" dirty="0" smtClean="0">
              <a:solidFill>
                <a:srgbClr val="C00000"/>
              </a:solidFill>
            </a:endParaRPr>
          </a:p>
          <a:p>
            <a:pPr>
              <a:buNone/>
            </a:pPr>
            <a:endParaRPr lang="ms-MY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514600" y="2514600"/>
            <a:ext cx="3976986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THANK YOU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4" grpId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RISK FACTORS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3352800" cy="54864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US" b="1" dirty="0" smtClean="0">
                <a:solidFill>
                  <a:srgbClr val="C00000"/>
                </a:solidFill>
              </a:rPr>
              <a:t>AGE: Increasing risk </a:t>
            </a:r>
            <a:r>
              <a:rPr lang="en-US" b="1" dirty="0">
                <a:solidFill>
                  <a:srgbClr val="C00000"/>
                </a:solidFill>
              </a:rPr>
              <a:t>after age 40 </a:t>
            </a:r>
            <a:r>
              <a:rPr lang="en-US" dirty="0">
                <a:solidFill>
                  <a:srgbClr val="C00000"/>
                </a:solidFill>
              </a:rPr>
              <a:t>and continues to increase with each additional decade. Aging also can </a:t>
            </a:r>
            <a:r>
              <a:rPr lang="en-US" b="1" dirty="0">
                <a:solidFill>
                  <a:srgbClr val="C00000"/>
                </a:solidFill>
              </a:rPr>
              <a:t>cause drainage channels in the </a:t>
            </a:r>
            <a:r>
              <a:rPr lang="en-US" b="1" dirty="0" err="1">
                <a:solidFill>
                  <a:srgbClr val="C00000"/>
                </a:solidFill>
              </a:rPr>
              <a:t>trabecular</a:t>
            </a:r>
            <a:r>
              <a:rPr lang="en-US" b="1" dirty="0">
                <a:solidFill>
                  <a:srgbClr val="C00000"/>
                </a:solidFill>
              </a:rPr>
              <a:t> meshwork to shrink or narrow</a:t>
            </a:r>
            <a:r>
              <a:rPr lang="en-US" dirty="0">
                <a:solidFill>
                  <a:srgbClr val="C00000"/>
                </a:solidFill>
              </a:rPr>
              <a:t>, which slows the outflow of fluid from the eye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  <a:endParaRPr lang="en-US" dirty="0">
              <a:solidFill>
                <a:srgbClr val="C00000"/>
              </a:solidFill>
            </a:endParaRPr>
          </a:p>
          <a:p>
            <a:endParaRPr lang="en-US" b="1" dirty="0"/>
          </a:p>
        </p:txBody>
      </p:sp>
      <p:pic>
        <p:nvPicPr>
          <p:cNvPr id="4" name="Picture 3" descr="c81cf0f4a9d7369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2209800"/>
            <a:ext cx="2925030" cy="3505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914400"/>
            <a:ext cx="3200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u="sng" dirty="0" smtClean="0">
                <a:solidFill>
                  <a:srgbClr val="C00000"/>
                </a:solidFill>
              </a:rPr>
              <a:t>CERTAIN MEDICAL PROBLEMS: 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</a:rPr>
              <a:t>Diabetes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</a:rPr>
              <a:t> High myopia  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</a:rPr>
              <a:t>The use of oral or inhaled steroids</a:t>
            </a:r>
            <a:r>
              <a:rPr lang="en-US" sz="2400" dirty="0" smtClean="0">
                <a:solidFill>
                  <a:srgbClr val="C00000"/>
                </a:solidFill>
              </a:rPr>
              <a:t> 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</a:rPr>
              <a:t>Migraine headaches, </a:t>
            </a:r>
          </a:p>
          <a:p>
            <a:pPr lvl="0">
              <a:buFont typeface="Wingdings" pitchFamily="2" charset="2"/>
              <a:buChar char="v"/>
            </a:pPr>
            <a:r>
              <a:rPr lang="en-US" sz="2400" b="1" dirty="0" smtClean="0">
                <a:solidFill>
                  <a:srgbClr val="C00000"/>
                </a:solidFill>
              </a:rPr>
              <a:t>high blood pressure, narrowed blood vessels (vasospasm) and cardiovascular disease.</a:t>
            </a:r>
            <a:endParaRPr lang="en-US" sz="2400" b="1" dirty="0">
              <a:solidFill>
                <a:srgbClr val="C00000"/>
              </a:solidFill>
            </a:endParaRPr>
          </a:p>
        </p:txBody>
      </p:sp>
      <p:pic>
        <p:nvPicPr>
          <p:cNvPr id="3" name="Picture 2" descr="a12d5ebfae8a421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533401"/>
            <a:ext cx="1981200" cy="2791690"/>
          </a:xfrm>
          <a:prstGeom prst="rect">
            <a:avLst/>
          </a:prstGeom>
        </p:spPr>
      </p:pic>
      <p:pic>
        <p:nvPicPr>
          <p:cNvPr id="4" name="Picture 3" descr="3662815238_a3487b5fd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2971800"/>
            <a:ext cx="2514600" cy="2514600"/>
          </a:xfrm>
          <a:prstGeom prst="rect">
            <a:avLst/>
          </a:prstGeom>
        </p:spPr>
      </p:pic>
      <p:pic>
        <p:nvPicPr>
          <p:cNvPr id="5" name="Picture 4" descr="965c3785a27e44f4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257800" y="2362200"/>
            <a:ext cx="1524000" cy="914400"/>
          </a:xfrm>
          <a:prstGeom prst="rect">
            <a:avLst/>
          </a:prstGeom>
        </p:spPr>
      </p:pic>
      <p:pic>
        <p:nvPicPr>
          <p:cNvPr id="7" name="Picture 6" descr="angin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934200" y="2514600"/>
            <a:ext cx="1495044" cy="2514600"/>
          </a:xfrm>
          <a:prstGeom prst="rect">
            <a:avLst/>
          </a:prstGeom>
        </p:spPr>
      </p:pic>
      <p:pic>
        <p:nvPicPr>
          <p:cNvPr id="8" name="Picture 7" descr="steroids-in-baseball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96000" y="381000"/>
            <a:ext cx="2286000" cy="238315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3048000" cy="62484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 smtClean="0">
                <a:solidFill>
                  <a:srgbClr val="C00000"/>
                </a:solidFill>
              </a:rPr>
              <a:t>EYE ABNORMALITIES</a:t>
            </a:r>
            <a:r>
              <a:rPr lang="en-US" b="1" dirty="0">
                <a:solidFill>
                  <a:srgbClr val="C00000"/>
                </a:solidFill>
              </a:rPr>
              <a:t> </a:t>
            </a:r>
            <a:endParaRPr lang="en-US" b="1" dirty="0" smtClean="0">
              <a:solidFill>
                <a:srgbClr val="C00000"/>
              </a:solidFill>
            </a:endParaRPr>
          </a:p>
          <a:p>
            <a:pPr lvl="0">
              <a:buFont typeface="Wingdings" pitchFamily="2" charset="2"/>
              <a:buChar char="v"/>
            </a:pPr>
            <a:r>
              <a:rPr lang="en-US" b="1" dirty="0" err="1" smtClean="0">
                <a:solidFill>
                  <a:srgbClr val="C00000"/>
                </a:solidFill>
              </a:rPr>
              <a:t>Pseudoexfoliation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syndrome </a:t>
            </a:r>
            <a:r>
              <a:rPr lang="en-US" dirty="0">
                <a:solidFill>
                  <a:srgbClr val="C00000"/>
                </a:solidFill>
              </a:rPr>
              <a:t>causes proteins in the eye's natural </a:t>
            </a:r>
            <a:r>
              <a:rPr lang="en-US" dirty="0" smtClean="0">
                <a:solidFill>
                  <a:srgbClr val="C00000"/>
                </a:solidFill>
              </a:rPr>
              <a:t>lens, </a:t>
            </a:r>
            <a:r>
              <a:rPr lang="en-US" dirty="0">
                <a:solidFill>
                  <a:srgbClr val="C00000"/>
                </a:solidFill>
              </a:rPr>
              <a:t>iris and other structures to slough off and clog the eye's drainage system</a:t>
            </a:r>
            <a:r>
              <a:rPr lang="en-US" dirty="0"/>
              <a:t>. </a:t>
            </a:r>
          </a:p>
          <a:p>
            <a:pPr lvl="0"/>
            <a:r>
              <a:rPr lang="en-US" b="1" dirty="0" smtClean="0">
                <a:solidFill>
                  <a:srgbClr val="C00000"/>
                </a:solidFill>
              </a:rPr>
              <a:t>RACE: three </a:t>
            </a:r>
            <a:r>
              <a:rPr lang="en-US" b="1" dirty="0">
                <a:solidFill>
                  <a:srgbClr val="C00000"/>
                </a:solidFill>
              </a:rPr>
              <a:t>to four times more common in African-Americans than in </a:t>
            </a:r>
            <a:r>
              <a:rPr lang="en-US" b="1" dirty="0" smtClean="0">
                <a:solidFill>
                  <a:srgbClr val="C00000"/>
                </a:solidFill>
              </a:rPr>
              <a:t>whites.</a:t>
            </a:r>
            <a:endParaRPr lang="en-US" dirty="0">
              <a:solidFill>
                <a:srgbClr val="C00000"/>
              </a:solidFill>
            </a:endParaRPr>
          </a:p>
          <a:p>
            <a:pPr lvl="0"/>
            <a:r>
              <a:rPr lang="en-US" b="1" dirty="0" smtClean="0">
                <a:solidFill>
                  <a:srgbClr val="C00000"/>
                </a:solidFill>
              </a:rPr>
              <a:t>FAMILY </a:t>
            </a:r>
            <a:r>
              <a:rPr lang="en-US" b="1" dirty="0" err="1" smtClean="0">
                <a:solidFill>
                  <a:srgbClr val="C00000"/>
                </a:solidFill>
              </a:rPr>
              <a:t>HISTORY:three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to four times higher </a:t>
            </a:r>
            <a:r>
              <a:rPr lang="en-US" dirty="0">
                <a:solidFill>
                  <a:srgbClr val="C00000"/>
                </a:solidFill>
              </a:rPr>
              <a:t>if one or more of your parents and siblings have the disease.</a:t>
            </a:r>
          </a:p>
          <a:p>
            <a:endParaRPr lang="en-US" dirty="0"/>
          </a:p>
        </p:txBody>
      </p:sp>
      <p:pic>
        <p:nvPicPr>
          <p:cNvPr id="4" name="Picture 3" descr="af5f953c1c8264b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57800" y="2590800"/>
            <a:ext cx="1143000" cy="1524000"/>
          </a:xfrm>
          <a:prstGeom prst="rect">
            <a:avLst/>
          </a:prstGeom>
        </p:spPr>
      </p:pic>
      <p:pic>
        <p:nvPicPr>
          <p:cNvPr id="5" name="Picture 4" descr="exfo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685800"/>
            <a:ext cx="2743200" cy="1739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C00000"/>
          </a:solidFill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4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CLINICAL PICTURE</a:t>
            </a:r>
            <a:endParaRPr lang="en-US" sz="48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SYMPTOMS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  </a:t>
            </a:r>
            <a:r>
              <a:rPr lang="en-US" dirty="0" smtClean="0">
                <a:solidFill>
                  <a:srgbClr val="C00000"/>
                </a:solidFill>
              </a:rPr>
              <a:t>- </a:t>
            </a:r>
            <a:r>
              <a:rPr lang="en-US" b="1" dirty="0" smtClean="0">
                <a:solidFill>
                  <a:srgbClr val="C00000"/>
                </a:solidFill>
              </a:rPr>
              <a:t>no acute symptom</a:t>
            </a:r>
            <a:r>
              <a:rPr lang="en-US" dirty="0" smtClean="0">
                <a:solidFill>
                  <a:srgbClr val="C00000"/>
                </a:solidFill>
              </a:rPr>
              <a:t>, and it may pass unnoticed until complete loss of vision. The symptoms may be:</a:t>
            </a:r>
          </a:p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a</a:t>
            </a:r>
            <a:r>
              <a:rPr lang="en-US" dirty="0">
                <a:solidFill>
                  <a:srgbClr val="C00000"/>
                </a:solidFill>
              </a:rPr>
              <a:t>) </a:t>
            </a:r>
            <a:r>
              <a:rPr lang="en-US" b="1" dirty="0">
                <a:solidFill>
                  <a:srgbClr val="C00000"/>
                </a:solidFill>
              </a:rPr>
              <a:t>headache</a:t>
            </a:r>
            <a:r>
              <a:rPr lang="en-US" dirty="0">
                <a:solidFill>
                  <a:srgbClr val="C00000"/>
                </a:solidFill>
              </a:rPr>
              <a:t> or feeling of fullness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b) </a:t>
            </a:r>
            <a:r>
              <a:rPr lang="en-US" b="1" dirty="0">
                <a:solidFill>
                  <a:srgbClr val="C00000"/>
                </a:solidFill>
              </a:rPr>
              <a:t>delayed dark adaptation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c) </a:t>
            </a:r>
            <a:r>
              <a:rPr lang="en-US" b="1" dirty="0">
                <a:solidFill>
                  <a:srgbClr val="C00000"/>
                </a:solidFill>
              </a:rPr>
              <a:t>early </a:t>
            </a:r>
            <a:r>
              <a:rPr lang="en-US" b="1" dirty="0" err="1">
                <a:solidFill>
                  <a:srgbClr val="C00000"/>
                </a:solidFill>
              </a:rPr>
              <a:t>presbyopia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due to pressure on the </a:t>
            </a:r>
            <a:r>
              <a:rPr lang="en-US" dirty="0" err="1">
                <a:solidFill>
                  <a:srgbClr val="C00000"/>
                </a:solidFill>
              </a:rPr>
              <a:t>ciliary</a:t>
            </a:r>
            <a:r>
              <a:rPr lang="en-US" dirty="0">
                <a:solidFill>
                  <a:srgbClr val="C00000"/>
                </a:solidFill>
              </a:rPr>
              <a:t> nerves and weakness of </a:t>
            </a:r>
            <a:r>
              <a:rPr lang="en-US" dirty="0" err="1">
                <a:solidFill>
                  <a:srgbClr val="C00000"/>
                </a:solidFill>
              </a:rPr>
              <a:t>ciliary</a:t>
            </a:r>
            <a:r>
              <a:rPr lang="en-US" dirty="0">
                <a:solidFill>
                  <a:srgbClr val="C00000"/>
                </a:solidFill>
              </a:rPr>
              <a:t> muscle</a:t>
            </a:r>
          </a:p>
          <a:p>
            <a:pPr>
              <a:buNone/>
            </a:pPr>
            <a:r>
              <a:rPr lang="en-US" dirty="0">
                <a:solidFill>
                  <a:srgbClr val="C00000"/>
                </a:solidFill>
              </a:rPr>
              <a:t>d) </a:t>
            </a:r>
            <a:r>
              <a:rPr lang="en-US" b="1" dirty="0">
                <a:solidFill>
                  <a:srgbClr val="C00000"/>
                </a:solidFill>
              </a:rPr>
              <a:t>blurring of vision and field loss </a:t>
            </a:r>
            <a:r>
              <a:rPr lang="en-US" dirty="0">
                <a:solidFill>
                  <a:srgbClr val="C00000"/>
                </a:solidFill>
              </a:rPr>
              <a:t>are late symptoms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60960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SIGNS</a:t>
            </a:r>
            <a:endParaRPr lang="en-US" b="1" dirty="0">
              <a:solidFill>
                <a:srgbClr val="C00000"/>
              </a:solidFill>
            </a:endParaRPr>
          </a:p>
        </p:txBody>
      </p:sp>
      <p:graphicFrame>
        <p:nvGraphicFramePr>
          <p:cNvPr id="6" name="Diagram 5"/>
          <p:cNvGraphicFramePr/>
          <p:nvPr/>
        </p:nvGraphicFramePr>
        <p:xfrm>
          <a:off x="304800" y="0"/>
          <a:ext cx="8610600" cy="6629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lvl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1-TENSION</a:t>
            </a:r>
            <a:r>
              <a:rPr lang="en-US" b="1" dirty="0">
                <a:solidFill>
                  <a:srgbClr val="C00000"/>
                </a:solidFill>
              </a:rPr>
              <a:t>: (normal IOP is 10:20 mmHg by </a:t>
            </a:r>
            <a:r>
              <a:rPr lang="en-US" b="1" dirty="0" err="1">
                <a:solidFill>
                  <a:srgbClr val="C00000"/>
                </a:solidFill>
              </a:rPr>
              <a:t>applanation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tonometer</a:t>
            </a:r>
            <a:r>
              <a:rPr lang="en-US" b="1" dirty="0">
                <a:solidFill>
                  <a:srgbClr val="C00000"/>
                </a:solidFill>
              </a:rPr>
              <a:t>)</a:t>
            </a:r>
            <a:endParaRPr lang="en-US" dirty="0">
              <a:solidFill>
                <a:srgbClr val="C00000"/>
              </a:solidFill>
            </a:endParaRPr>
          </a:p>
          <a:p>
            <a:pPr lvl="0"/>
            <a:r>
              <a:rPr lang="en-US" b="1" dirty="0" err="1">
                <a:solidFill>
                  <a:srgbClr val="C00000"/>
                </a:solidFill>
              </a:rPr>
              <a:t>Applanation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tonometry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dirty="0">
                <a:solidFill>
                  <a:srgbClr val="C00000"/>
                </a:solidFill>
              </a:rPr>
              <a:t>should be used to </a:t>
            </a:r>
            <a:r>
              <a:rPr lang="en-US" b="1" dirty="0">
                <a:solidFill>
                  <a:srgbClr val="C00000"/>
                </a:solidFill>
              </a:rPr>
              <a:t>avoid the factor of sclera rigidity</a:t>
            </a:r>
          </a:p>
          <a:p>
            <a:pPr lvl="0"/>
            <a:r>
              <a:rPr lang="en-US" b="1" dirty="0">
                <a:solidFill>
                  <a:srgbClr val="C00000"/>
                </a:solidFill>
              </a:rPr>
              <a:t>High IOP in presence of open angle is diagnostic but normal tension does not exclude POAG</a:t>
            </a:r>
            <a:r>
              <a:rPr lang="en-US" dirty="0">
                <a:solidFill>
                  <a:srgbClr val="C00000"/>
                </a:solidFill>
              </a:rPr>
              <a:t> because early stages of the disease show wide fluctuation of the IOP , in this case we must resort to one of the following methods: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1032</Words>
  <Application>Microsoft Office PowerPoint</Application>
  <PresentationFormat>On-screen Show (4:3)</PresentationFormat>
  <Paragraphs>165</Paragraphs>
  <Slides>39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PRIMARY OPEN ANGLE GLAUCOMA(POAG)</vt:lpstr>
      <vt:lpstr> DEFINITION </vt:lpstr>
      <vt:lpstr>INCIDENCE</vt:lpstr>
      <vt:lpstr>RISK FACTORS</vt:lpstr>
      <vt:lpstr>Slide 5</vt:lpstr>
      <vt:lpstr>Slide 6</vt:lpstr>
      <vt:lpstr>CLINICAL PICTURE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TREATMENT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OPEN ANGLE GLAUCOMA(POAG)</dc:title>
  <dc:creator>Owner</dc:creator>
  <cp:lastModifiedBy>Deena Khairiah</cp:lastModifiedBy>
  <cp:revision>35</cp:revision>
  <dcterms:created xsi:type="dcterms:W3CDTF">2010-04-05T05:02:33Z</dcterms:created>
  <dcterms:modified xsi:type="dcterms:W3CDTF">2010-04-08T08:43:07Z</dcterms:modified>
</cp:coreProperties>
</file>