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81" r:id="rId2"/>
    <p:sldId id="256" r:id="rId3"/>
    <p:sldId id="257" r:id="rId4"/>
    <p:sldId id="258" r:id="rId5"/>
    <p:sldId id="266" r:id="rId6"/>
    <p:sldId id="259" r:id="rId7"/>
    <p:sldId id="260" r:id="rId8"/>
    <p:sldId id="262" r:id="rId9"/>
    <p:sldId id="263" r:id="rId10"/>
    <p:sldId id="264" r:id="rId11"/>
    <p:sldId id="267" r:id="rId12"/>
    <p:sldId id="268" r:id="rId13"/>
    <p:sldId id="269" r:id="rId14"/>
    <p:sldId id="270" r:id="rId15"/>
    <p:sldId id="261" r:id="rId16"/>
    <p:sldId id="271" r:id="rId17"/>
    <p:sldId id="272" r:id="rId18"/>
    <p:sldId id="277" r:id="rId19"/>
    <p:sldId id="273" r:id="rId20"/>
    <p:sldId id="275" r:id="rId21"/>
    <p:sldId id="276" r:id="rId22"/>
    <p:sldId id="274" r:id="rId23"/>
    <p:sldId id="280" r:id="rId24"/>
    <p:sldId id="279" r:id="rId25"/>
    <p:sldId id="282" r:id="rId26"/>
    <p:sldId id="283" r:id="rId27"/>
    <p:sldId id="284" r:id="rId28"/>
    <p:sldId id="285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2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56B58C-F421-4BF3-81CF-BFFFA5502828}" type="datetimeFigureOut">
              <a:rPr lang="en-US" smtClean="0"/>
              <a:pPr/>
              <a:t>4/6/2010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A9082C-E571-4EB4-A675-9D0A52103B9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tawfik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9509EE74-205C-4EB1-9CA5-B59D6F90483C}" type="datetime1">
              <a:rPr lang="en-US"/>
              <a:pPr/>
              <a:t>4/6/2010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tawfik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6F5025-C785-4ACD-8168-2B0C9F2D339B}" type="slidenum">
              <a:rPr lang="en-US"/>
              <a:pPr/>
              <a:t>24</a:t>
            </a:fld>
            <a:endParaRPr lang="en-US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7238" cy="3425825"/>
          </a:xfrm>
          <a:ln w="12700" cap="flat">
            <a:solidFill>
              <a:schemeClr val="tx1"/>
            </a:solidFill>
          </a:ln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 lIns="92075" tIns="46038" rIns="92075" bIns="46038"/>
          <a:lstStyle/>
          <a:p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E5968-1EBE-4138-B973-13BDB7065412}" type="datetimeFigureOut">
              <a:rPr lang="en-US" smtClean="0"/>
              <a:pPr/>
              <a:t>4/6/2010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5463F9F-6CAF-4DB5-8C8C-ADD640BC26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E5968-1EBE-4138-B973-13BDB7065412}" type="datetimeFigureOut">
              <a:rPr lang="en-US" smtClean="0"/>
              <a:pPr/>
              <a:t>4/6/2010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63F9F-6CAF-4DB5-8C8C-ADD640BC26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E5968-1EBE-4138-B973-13BDB7065412}" type="datetimeFigureOut">
              <a:rPr lang="en-US" smtClean="0"/>
              <a:pPr/>
              <a:t>4/6/2010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63F9F-6CAF-4DB5-8C8C-ADD640BC26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E5968-1EBE-4138-B973-13BDB7065412}" type="datetimeFigureOut">
              <a:rPr lang="en-US" smtClean="0"/>
              <a:pPr/>
              <a:t>4/6/2010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5463F9F-6CAF-4DB5-8C8C-ADD640BC26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E5968-1EBE-4138-B973-13BDB7065412}" type="datetimeFigureOut">
              <a:rPr lang="en-US" smtClean="0"/>
              <a:pPr/>
              <a:t>4/6/2010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63F9F-6CAF-4DB5-8C8C-ADD640BC26A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E5968-1EBE-4138-B973-13BDB7065412}" type="datetimeFigureOut">
              <a:rPr lang="en-US" smtClean="0"/>
              <a:pPr/>
              <a:t>4/6/2010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63F9F-6CAF-4DB5-8C8C-ADD640BC26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E5968-1EBE-4138-B973-13BDB7065412}" type="datetimeFigureOut">
              <a:rPr lang="en-US" smtClean="0"/>
              <a:pPr/>
              <a:t>4/6/2010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85463F9F-6CAF-4DB5-8C8C-ADD640BC26A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E5968-1EBE-4138-B973-13BDB7065412}" type="datetimeFigureOut">
              <a:rPr lang="en-US" smtClean="0"/>
              <a:pPr/>
              <a:t>4/6/2010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63F9F-6CAF-4DB5-8C8C-ADD640BC26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E5968-1EBE-4138-B973-13BDB7065412}" type="datetimeFigureOut">
              <a:rPr lang="en-US" smtClean="0"/>
              <a:pPr/>
              <a:t>4/6/2010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63F9F-6CAF-4DB5-8C8C-ADD640BC26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E5968-1EBE-4138-B973-13BDB7065412}" type="datetimeFigureOut">
              <a:rPr lang="en-US" smtClean="0"/>
              <a:pPr/>
              <a:t>4/6/2010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63F9F-6CAF-4DB5-8C8C-ADD640BC26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E5968-1EBE-4138-B973-13BDB7065412}" type="datetimeFigureOut">
              <a:rPr lang="en-US" smtClean="0"/>
              <a:pPr/>
              <a:t>4/6/2010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63F9F-6CAF-4DB5-8C8C-ADD640BC26A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F5E5968-1EBE-4138-B973-13BDB7065412}" type="datetimeFigureOut">
              <a:rPr lang="en-US" smtClean="0"/>
              <a:pPr/>
              <a:t>4/6/2010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5463F9F-6CAF-4DB5-8C8C-ADD640BC26A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user\Desktop\thn%204\ophtalmology\EYELIDS\eyelid%20student\marcus%20gun%20phenomena\marcus.mp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Blepharophimosis" TargetMode="External"/><Relationship Id="rId2" Type="http://schemas.openxmlformats.org/officeDocument/2006/relationships/hyperlink" Target="http://en.wikipedia.org/wiki/Myotonic_dystrophy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javascript:showcontent('active','hiddenlayerd26e1055');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javascript:showcontent('active','hiddenlayerd26e1070');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javascript:showcontent('active','hiddenlayerd26e1085');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Horner's_Syndrome" TargetMode="External"/><Relationship Id="rId2" Type="http://schemas.openxmlformats.org/officeDocument/2006/relationships/hyperlink" Target="http://en.wikipedia.org/wiki/Oculomotor_nerve_palsy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n.wikipedia.org/wiki/Marcus_Gunn_jaw_winking_syndrom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 it begins with…</a:t>
            </a:r>
            <a:endParaRPr lang="en-US" dirty="0"/>
          </a:p>
        </p:txBody>
      </p:sp>
      <p:sp>
        <p:nvSpPr>
          <p:cNvPr id="4" name="WordArt 3"/>
          <p:cNvSpPr>
            <a:spLocks noGrp="1" noChangeArrowheads="1" noChangeShapeType="1" noTextEdit="1"/>
          </p:cNvSpPr>
          <p:nvPr>
            <p:ph idx="1"/>
          </p:nvPr>
        </p:nvSpPr>
        <p:spPr bwMode="auto">
          <a:xfrm>
            <a:off x="304800" y="1554162"/>
            <a:ext cx="8229600" cy="4525963"/>
          </a:xfrm>
          <a:prstGeom prst="rect">
            <a:avLst/>
          </a:prstGeom>
          <a:solidFill>
            <a:schemeClr val="bg2"/>
          </a:solidFill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>
              <a:buNone/>
            </a:pPr>
            <a:r>
              <a:rPr lang="ar-AE" sz="3600" kern="10" dirty="0">
                <a:ln w="9525">
                  <a:round/>
                  <a:headEnd/>
                  <a:tailEnd/>
                </a:ln>
                <a:solidFill>
                  <a:schemeClr val="bg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بسم الله الرحمن الرحيم</a:t>
            </a:r>
            <a:endParaRPr lang="en-US" sz="3600" kern="10" dirty="0">
              <a:ln w="9525">
                <a:round/>
                <a:headEnd/>
                <a:tailEnd/>
              </a:ln>
              <a:solidFill>
                <a:schemeClr val="bg2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Marcus Gunn Jaw-Winking</a:t>
            </a:r>
            <a:br>
              <a:rPr lang="en-US" dirty="0" smtClean="0"/>
            </a:br>
            <a:r>
              <a:rPr lang="en-US" dirty="0" smtClean="0"/>
              <a:t>Phenomenon</a:t>
            </a:r>
            <a:endParaRPr lang="en-US" dirty="0"/>
          </a:p>
        </p:txBody>
      </p:sp>
      <p:pic>
        <p:nvPicPr>
          <p:cNvPr id="5" name="marcus.mpg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971800" y="2446338"/>
            <a:ext cx="3352800" cy="27432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b) </a:t>
            </a:r>
            <a:r>
              <a:rPr lang="en-US" dirty="0" err="1" smtClean="0"/>
              <a:t>Myogenic</a:t>
            </a:r>
            <a:r>
              <a:rPr lang="en-US" dirty="0" smtClean="0"/>
              <a:t> congenital </a:t>
            </a:r>
            <a:r>
              <a:rPr lang="en-US" dirty="0" err="1" smtClean="0"/>
              <a:t>ptosis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Rather than normal muscle fibers, fibrous and adipose tissues are present in the muscle belly, diminishing the ability of the </a:t>
            </a:r>
            <a:r>
              <a:rPr lang="en-US" dirty="0" err="1" smtClean="0"/>
              <a:t>levator</a:t>
            </a:r>
            <a:r>
              <a:rPr lang="en-US" dirty="0" smtClean="0"/>
              <a:t> to contract and relax. Therefore, the condition is commonly called congenital </a:t>
            </a:r>
            <a:r>
              <a:rPr lang="en-US" dirty="0" err="1" smtClean="0"/>
              <a:t>myogenic</a:t>
            </a:r>
            <a:r>
              <a:rPr lang="en-US" dirty="0" smtClean="0"/>
              <a:t> </a:t>
            </a:r>
            <a:r>
              <a:rPr lang="en-US" dirty="0" err="1" smtClean="0"/>
              <a:t>ptosis</a:t>
            </a:r>
            <a:r>
              <a:rPr lang="en-US" dirty="0" smtClean="0"/>
              <a:t>.</a:t>
            </a:r>
          </a:p>
          <a:p>
            <a:r>
              <a:rPr lang="en-US" dirty="0" smtClean="0"/>
              <a:t>which </a:t>
            </a:r>
            <a:r>
              <a:rPr lang="en-US" dirty="0"/>
              <a:t>includes </a:t>
            </a:r>
            <a:r>
              <a:rPr lang="en-US" dirty="0" err="1">
                <a:hlinkClick r:id="rId2" tooltip="Myotonic dystrophy"/>
              </a:rPr>
              <a:t>myotonic</a:t>
            </a:r>
            <a:r>
              <a:rPr lang="en-US" dirty="0">
                <a:hlinkClick r:id="rId2" tooltip="Myotonic dystrophy"/>
              </a:rPr>
              <a:t> dystrophy</a:t>
            </a:r>
            <a:r>
              <a:rPr lang="en-US" dirty="0"/>
              <a:t>, </a:t>
            </a:r>
            <a:endParaRPr lang="en-US" dirty="0" smtClean="0"/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ocular </a:t>
            </a:r>
            <a:r>
              <a:rPr lang="en-US" dirty="0" err="1"/>
              <a:t>myopathy</a:t>
            </a:r>
            <a:r>
              <a:rPr lang="en-US" dirty="0"/>
              <a:t>, simple </a:t>
            </a:r>
            <a:r>
              <a:rPr lang="en-US" dirty="0" smtClean="0"/>
              <a:t>congenital </a:t>
            </a:r>
            <a:r>
              <a:rPr lang="en-US" dirty="0" err="1" smtClean="0"/>
              <a:t>ptosis</a:t>
            </a:r>
            <a:r>
              <a:rPr lang="en-US" dirty="0"/>
              <a:t>, </a:t>
            </a:r>
            <a:r>
              <a:rPr lang="en-US" dirty="0" err="1" smtClean="0">
                <a:hlinkClick r:id="rId3" tooltip="Blepharophimosis"/>
              </a:rPr>
              <a:t>blepharophimosis</a:t>
            </a:r>
            <a:r>
              <a:rPr lang="en-US" dirty="0" smtClean="0"/>
              <a:t> </a:t>
            </a:r>
            <a:r>
              <a:rPr lang="en-US" dirty="0"/>
              <a:t>syndrome.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0" y="274638"/>
            <a:ext cx="2971800" cy="5973762"/>
          </a:xfrm>
        </p:spPr>
        <p:txBody>
          <a:bodyPr/>
          <a:lstStyle/>
          <a:p>
            <a:r>
              <a:rPr lang="en-US" b="1" dirty="0"/>
              <a:t>Chin-up posture due to congenital </a:t>
            </a:r>
            <a:r>
              <a:rPr lang="en-US" b="1" dirty="0" err="1"/>
              <a:t>ptosis</a:t>
            </a:r>
            <a:r>
              <a:rPr lang="en-US" b="1" dirty="0"/>
              <a:t> of the left eye.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 descr="Chin-up posture due to congenital ptosis of the l...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295400" y="838200"/>
            <a:ext cx="31242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25762"/>
          </a:xfrm>
        </p:spPr>
        <p:txBody>
          <a:bodyPr>
            <a:normAutofit/>
          </a:bodyPr>
          <a:lstStyle/>
          <a:p>
            <a:r>
              <a:rPr lang="en-US" b="1" dirty="0"/>
              <a:t>Congenital </a:t>
            </a:r>
            <a:r>
              <a:rPr lang="en-US" b="1" dirty="0" err="1"/>
              <a:t>ptosis</a:t>
            </a:r>
            <a:r>
              <a:rPr lang="en-US" b="1" dirty="0"/>
              <a:t> of the left eye partially obstructing the left </a:t>
            </a:r>
            <a:r>
              <a:rPr lang="en-US" b="1" dirty="0" err="1"/>
              <a:t>pupillary</a:t>
            </a:r>
            <a:r>
              <a:rPr lang="en-US" b="1" dirty="0"/>
              <a:t> axis.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 descr="Congenital ptosis of the left eye partially obstr...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1752600" y="2362200"/>
            <a:ext cx="5257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5334000"/>
            <a:ext cx="6553200" cy="1020762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Congenital </a:t>
            </a:r>
            <a:r>
              <a:rPr lang="en-US" b="1" dirty="0" err="1"/>
              <a:t>ptosis</a:t>
            </a:r>
            <a:r>
              <a:rPr lang="en-US" b="1" dirty="0"/>
              <a:t> of the right eye.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 descr="Congenital ptosis of the right eye.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133600" y="381000"/>
            <a:ext cx="4876800" cy="4146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Something we should know..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approximately 70 percent of cases, the condition affects only one eye. </a:t>
            </a:r>
          </a:p>
          <a:p>
            <a:r>
              <a:rPr lang="en-US" dirty="0" smtClean="0"/>
              <a:t>If the drooping eyelid obscures part of the baby’s visual fields, surgery must be performed to correct the problem early in life to prevent permanent loss of vision.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B) Acquired </a:t>
            </a:r>
            <a:r>
              <a:rPr lang="en-US" dirty="0" err="1" smtClean="0"/>
              <a:t>ptosis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Classified into</a:t>
            </a:r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err="1" smtClean="0"/>
              <a:t>Aponeurotic</a:t>
            </a:r>
            <a:r>
              <a:rPr lang="en-US" dirty="0" smtClean="0"/>
              <a:t> 	Mechanical	Traumatic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Some special disorder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rot="5400000">
            <a:off x="4039394" y="2437606"/>
            <a:ext cx="762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4495800" y="1981200"/>
            <a:ext cx="2743200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5400000">
            <a:off x="2095500" y="2324100"/>
            <a:ext cx="2438400" cy="2057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0800000" flipV="1">
            <a:off x="2133600" y="1981200"/>
            <a:ext cx="2209800" cy="8389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 err="1" smtClean="0"/>
              <a:t>Aponeurotic</a:t>
            </a:r>
            <a:r>
              <a:rPr lang="en-US" b="1" i="1" dirty="0" smtClean="0"/>
              <a:t> </a:t>
            </a:r>
            <a:r>
              <a:rPr lang="en-US" b="1" i="1" dirty="0" err="1" smtClean="0"/>
              <a:t>ptosis</a:t>
            </a:r>
            <a:r>
              <a:rPr lang="en-US" b="1" dirty="0" smtClean="0"/>
              <a:t> 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senile </a:t>
            </a:r>
            <a:r>
              <a:rPr lang="en-US" dirty="0"/>
              <a:t>or age-related </a:t>
            </a:r>
            <a:r>
              <a:rPr lang="en-US" dirty="0" err="1" smtClean="0"/>
              <a:t>ptosis</a:t>
            </a:r>
            <a:r>
              <a:rPr lang="en-US" dirty="0" smtClean="0"/>
              <a:t>— </a:t>
            </a:r>
            <a:r>
              <a:rPr lang="en-US" dirty="0"/>
              <a:t>This is the most common cause of </a:t>
            </a:r>
            <a:r>
              <a:rPr lang="en-US" dirty="0" err="1" smtClean="0"/>
              <a:t>ptosis</a:t>
            </a:r>
            <a:endParaRPr lang="en-US" dirty="0" smtClean="0"/>
          </a:p>
          <a:p>
            <a:pPr algn="ctr">
              <a:buNone/>
            </a:pPr>
            <a:r>
              <a:rPr lang="en-US" i="1" dirty="0" smtClean="0"/>
              <a:t>How it happens?</a:t>
            </a:r>
          </a:p>
          <a:p>
            <a:r>
              <a:rPr lang="en-US" dirty="0"/>
              <a:t>long-term effects of gravity and aging cause a </a:t>
            </a:r>
            <a:r>
              <a:rPr lang="en-US" b="1" dirty="0"/>
              <a:t>stretching</a:t>
            </a:r>
            <a:r>
              <a:rPr lang="en-US" dirty="0"/>
              <a:t> of a wide, tendon-like </a:t>
            </a:r>
            <a:r>
              <a:rPr lang="en-US" dirty="0" smtClean="0"/>
              <a:t>tissue; that </a:t>
            </a:r>
            <a:r>
              <a:rPr lang="en-US" dirty="0"/>
              <a:t>helps the </a:t>
            </a:r>
            <a:r>
              <a:rPr lang="en-US" dirty="0" err="1"/>
              <a:t>levator</a:t>
            </a:r>
            <a:r>
              <a:rPr lang="en-US" dirty="0"/>
              <a:t> muscle lift the eyelid (</a:t>
            </a:r>
            <a:r>
              <a:rPr lang="en-US" dirty="0" err="1"/>
              <a:t>aponeurosis</a:t>
            </a:r>
            <a:r>
              <a:rPr lang="en-US" dirty="0"/>
              <a:t>)</a:t>
            </a:r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Ptosis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8000"/>
          </a:blip>
          <a:stretch>
            <a:fillRect/>
          </a:stretch>
        </p:blipFill>
        <p:spPr bwMode="auto">
          <a:xfrm>
            <a:off x="990600" y="3535204"/>
            <a:ext cx="7391399" cy="2865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C:\Documents and Settings\user\Desktop\sample-pr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304800"/>
            <a:ext cx="7467600" cy="304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/>
              <a:t>Mechanical </a:t>
            </a:r>
            <a:r>
              <a:rPr lang="en-US" b="1" i="1" dirty="0" err="1"/>
              <a:t>ptosis</a:t>
            </a:r>
            <a:r>
              <a:rPr lang="en-US" dirty="0"/>
              <a:t> 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occurs due to </a:t>
            </a:r>
            <a:r>
              <a:rPr lang="en-US" dirty="0" smtClean="0"/>
              <a:t>edema, swelling or tumor of </a:t>
            </a:r>
            <a:r>
              <a:rPr lang="en-US" dirty="0"/>
              <a:t>the upper </a:t>
            </a:r>
            <a:r>
              <a:rPr lang="en-US" dirty="0" smtClean="0"/>
              <a:t>lid</a:t>
            </a:r>
            <a:r>
              <a:rPr lang="en-US" sz="1200" dirty="0" smtClean="0"/>
              <a:t>*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2" descr="chalaz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743200"/>
            <a:ext cx="42291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ptosis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743200"/>
            <a:ext cx="4356100" cy="284797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257800" y="59436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</a:t>
            </a:r>
            <a:r>
              <a:rPr lang="en-US" dirty="0" err="1" smtClean="0"/>
              <a:t>pics</a:t>
            </a:r>
            <a:r>
              <a:rPr lang="en-US" dirty="0" smtClean="0"/>
              <a:t> from Prof Dr Ahmed </a:t>
            </a:r>
            <a:r>
              <a:rPr lang="en-US" dirty="0" err="1" smtClean="0"/>
              <a:t>Tawfik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IMG_01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00200" y="838200"/>
            <a:ext cx="6477000" cy="120032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rgbClr val="FFFF00"/>
                </a:solidFill>
              </a:rPr>
              <a:t>Blepharoptosis</a:t>
            </a:r>
            <a:endParaRPr lang="en-US" sz="7200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4191000"/>
            <a:ext cx="8153400" cy="212365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chemeClr val="accent6">
                    <a:lumMod val="50000"/>
                  </a:schemeClr>
                </a:solidFill>
              </a:rPr>
              <a:t>Mohd</a:t>
            </a:r>
            <a:r>
              <a:rPr lang="en-US" sz="4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4400" dirty="0" err="1" smtClean="0">
                <a:solidFill>
                  <a:schemeClr val="accent6">
                    <a:lumMod val="50000"/>
                  </a:schemeClr>
                </a:solidFill>
              </a:rPr>
              <a:t>Faiz</a:t>
            </a:r>
            <a:r>
              <a:rPr lang="en-US" sz="4400" dirty="0" smtClean="0">
                <a:solidFill>
                  <a:schemeClr val="accent6">
                    <a:lumMod val="50000"/>
                  </a:schemeClr>
                </a:solidFill>
              </a:rPr>
              <a:t> Bin </a:t>
            </a:r>
            <a:r>
              <a:rPr lang="en-US" sz="4400" dirty="0" err="1" smtClean="0">
                <a:solidFill>
                  <a:schemeClr val="accent6">
                    <a:lumMod val="50000"/>
                  </a:schemeClr>
                </a:solidFill>
              </a:rPr>
              <a:t>Mohd</a:t>
            </a:r>
            <a:r>
              <a:rPr lang="en-US" sz="4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4400" dirty="0" err="1" smtClean="0">
                <a:solidFill>
                  <a:schemeClr val="accent6">
                    <a:lumMod val="50000"/>
                  </a:schemeClr>
                </a:solidFill>
              </a:rPr>
              <a:t>Azmi</a:t>
            </a:r>
            <a:endParaRPr lang="en-US" sz="44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en-US" sz="4400" dirty="0" err="1" smtClean="0">
                <a:solidFill>
                  <a:schemeClr val="accent6">
                    <a:lumMod val="50000"/>
                  </a:schemeClr>
                </a:solidFill>
              </a:rPr>
              <a:t>Muhd</a:t>
            </a:r>
            <a:r>
              <a:rPr lang="en-US" sz="4400" dirty="0" smtClean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en-US" sz="4400" dirty="0" err="1" smtClean="0">
                <a:solidFill>
                  <a:schemeClr val="accent6">
                    <a:lumMod val="50000"/>
                  </a:schemeClr>
                </a:solidFill>
              </a:rPr>
              <a:t>Irfan</a:t>
            </a:r>
            <a:r>
              <a:rPr lang="en-US" sz="4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4400" dirty="0" err="1" smtClean="0">
                <a:solidFill>
                  <a:schemeClr val="accent6">
                    <a:lumMod val="50000"/>
                  </a:schemeClr>
                </a:solidFill>
              </a:rPr>
              <a:t>Aqli</a:t>
            </a:r>
            <a:r>
              <a:rPr lang="en-US" sz="4400" dirty="0" smtClean="0">
                <a:solidFill>
                  <a:schemeClr val="accent6">
                    <a:lumMod val="50000"/>
                  </a:schemeClr>
                </a:solidFill>
              </a:rPr>
              <a:t> Bin Abdullah</a:t>
            </a:r>
          </a:p>
          <a:p>
            <a:pPr algn="ctr"/>
            <a:r>
              <a:rPr lang="en-US" sz="4400" dirty="0" err="1" smtClean="0">
                <a:solidFill>
                  <a:schemeClr val="accent6">
                    <a:lumMod val="50000"/>
                  </a:schemeClr>
                </a:solidFill>
              </a:rPr>
              <a:t>Muhd</a:t>
            </a:r>
            <a:r>
              <a:rPr lang="en-US" sz="4400" dirty="0" smtClean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en-US" sz="4400" dirty="0" err="1" smtClean="0">
                <a:solidFill>
                  <a:schemeClr val="accent6">
                    <a:lumMod val="50000"/>
                  </a:schemeClr>
                </a:solidFill>
              </a:rPr>
              <a:t>Syazwan</a:t>
            </a:r>
            <a:r>
              <a:rPr lang="en-US" sz="4400" dirty="0" smtClean="0">
                <a:solidFill>
                  <a:schemeClr val="accent6">
                    <a:lumMod val="50000"/>
                  </a:schemeClr>
                </a:solidFill>
              </a:rPr>
              <a:t> Bin </a:t>
            </a:r>
            <a:r>
              <a:rPr lang="en-US" sz="4400" dirty="0" err="1" smtClean="0">
                <a:solidFill>
                  <a:schemeClr val="accent6">
                    <a:lumMod val="50000"/>
                  </a:schemeClr>
                </a:solidFill>
              </a:rPr>
              <a:t>Mohd</a:t>
            </a:r>
            <a:r>
              <a:rPr lang="en-US" sz="4400" dirty="0" smtClean="0">
                <a:solidFill>
                  <a:schemeClr val="accent6">
                    <a:lumMod val="50000"/>
                  </a:schemeClr>
                </a:solidFill>
              </a:rPr>
              <a:t> Nor</a:t>
            </a:r>
            <a:endParaRPr lang="en-US" sz="4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86200" y="2743200"/>
            <a:ext cx="1371600" cy="76944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C00000"/>
                </a:solidFill>
              </a:rPr>
              <a:t>by</a:t>
            </a:r>
            <a:endParaRPr lang="en-US" sz="4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Traumatic </a:t>
            </a:r>
            <a:r>
              <a:rPr lang="en-US" dirty="0" err="1" smtClean="0"/>
              <a:t>ptosis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charset="0"/>
              </a:rPr>
              <a:t>Injury of the roof of the orbit (</a:t>
            </a:r>
            <a:r>
              <a:rPr 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charset="0"/>
              </a:rPr>
              <a:t>levator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charset="0"/>
              </a:rPr>
              <a:t> muscle or its nerve supply)</a:t>
            </a:r>
          </a:p>
          <a:p>
            <a:endParaRPr lang="en-US" dirty="0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Arial" charset="0"/>
            </a:endParaRPr>
          </a:p>
          <a:p>
            <a:endParaRPr lang="en-US" dirty="0" smtClean="0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Arial" charset="0"/>
            </a:endParaRPr>
          </a:p>
          <a:p>
            <a:endParaRPr lang="en-US" dirty="0" smtClean="0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Arial" charset="0"/>
            </a:endParaRPr>
          </a:p>
          <a:p>
            <a:endParaRPr lang="en-US" dirty="0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Arial" charset="0"/>
            </a:endParaRPr>
          </a:p>
          <a:p>
            <a:endParaRPr lang="en-US" dirty="0"/>
          </a:p>
        </p:txBody>
      </p:sp>
      <p:pic>
        <p:nvPicPr>
          <p:cNvPr id="3076" name="Picture 4" descr="C:\Documents and Settings\user\Desktop\eye lid traum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47863" y="2895599"/>
            <a:ext cx="5248275" cy="33528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Blepharophimosis</a:t>
            </a:r>
            <a:r>
              <a:rPr lang="en-US" dirty="0" smtClean="0"/>
              <a:t>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Inherited disorder</a:t>
            </a:r>
          </a:p>
          <a:p>
            <a:r>
              <a:rPr lang="en-US" dirty="0" smtClean="0"/>
              <a:t>is </a:t>
            </a:r>
            <a:r>
              <a:rPr lang="en-US" dirty="0"/>
              <a:t>a condition where the patient has bilateral </a:t>
            </a:r>
            <a:r>
              <a:rPr lang="en-US" dirty="0" err="1" smtClean="0"/>
              <a:t>ptosis</a:t>
            </a:r>
            <a:r>
              <a:rPr lang="en-US" dirty="0"/>
              <a:t> with reduced lid size, vertically and horizontally. The nasal bridge is flat and there is </a:t>
            </a:r>
            <a:r>
              <a:rPr lang="en-US" dirty="0" err="1"/>
              <a:t>hypoplastic</a:t>
            </a:r>
            <a:r>
              <a:rPr lang="en-US" dirty="0"/>
              <a:t> orbital </a:t>
            </a:r>
            <a:r>
              <a:rPr lang="en-US" dirty="0" smtClean="0"/>
              <a:t>rim.</a:t>
            </a:r>
          </a:p>
          <a:p>
            <a:r>
              <a:rPr lang="en-US" dirty="0" smtClean="0"/>
              <a:t>Both </a:t>
            </a:r>
            <a:r>
              <a:rPr lang="en-US" dirty="0"/>
              <a:t>the vertical and horizontal </a:t>
            </a:r>
            <a:r>
              <a:rPr lang="en-US" u="sng" dirty="0" err="1" smtClean="0"/>
              <a:t>palpebral</a:t>
            </a:r>
            <a:r>
              <a:rPr lang="en-US" u="sng" dirty="0" smtClean="0"/>
              <a:t> fissures</a:t>
            </a:r>
            <a:r>
              <a:rPr lang="en-US" dirty="0"/>
              <a:t> (eyelid opening) are shortened. </a:t>
            </a:r>
            <a:r>
              <a:rPr lang="en-US" dirty="0" err="1"/>
              <a:t>Vignes</a:t>
            </a:r>
            <a:r>
              <a:rPr lang="en-US" dirty="0"/>
              <a:t> (1889) probably first described this entity, a dysplasia of the </a:t>
            </a:r>
            <a:r>
              <a:rPr lang="en-US" u="sng" dirty="0" smtClean="0"/>
              <a:t>eyelids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/>
              <a:t>Myasthenia gravis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Systemic disorder</a:t>
            </a:r>
          </a:p>
          <a:p>
            <a:r>
              <a:rPr lang="en-US" dirty="0" smtClean="0"/>
              <a:t>a </a:t>
            </a:r>
            <a:r>
              <a:rPr lang="en-US" dirty="0"/>
              <a:t>rare disorder that affects the ways muscles respond to nerves. </a:t>
            </a:r>
            <a:endParaRPr lang="en-US" dirty="0" smtClean="0"/>
          </a:p>
          <a:p>
            <a:r>
              <a:rPr lang="en-US" dirty="0" smtClean="0"/>
              <a:t>Myasthenia </a:t>
            </a:r>
            <a:r>
              <a:rPr lang="en-US" dirty="0"/>
              <a:t>gravis can produce progressive muscle weakness, not only in the eyelids but also in the facial muscles, arms, legs and other parts of the body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Pseudoptosis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It is appearance of </a:t>
            </a:r>
            <a:r>
              <a:rPr lang="en-US" dirty="0" err="1" smtClean="0"/>
              <a:t>ptosis</a:t>
            </a:r>
            <a:r>
              <a:rPr lang="en-US" dirty="0" smtClean="0"/>
              <a:t> but with false causes of its drooping of eyelid 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791200" y="6492875"/>
            <a:ext cx="2971800" cy="365125"/>
          </a:xfrm>
        </p:spPr>
        <p:txBody>
          <a:bodyPr/>
          <a:lstStyle/>
          <a:p>
            <a:r>
              <a:rPr lang="en-US" sz="1400" dirty="0" smtClean="0"/>
              <a:t>*</a:t>
            </a:r>
            <a:r>
              <a:rPr lang="en-US" sz="1400" dirty="0" err="1" smtClean="0"/>
              <a:t>Pics</a:t>
            </a:r>
            <a:r>
              <a:rPr lang="en-US" sz="1400" dirty="0" smtClean="0"/>
              <a:t> from Prof. Dr Ahmed </a:t>
            </a:r>
            <a:r>
              <a:rPr lang="en-US" sz="1400" dirty="0" err="1" smtClean="0"/>
              <a:t>Tawfik</a:t>
            </a:r>
            <a:endParaRPr lang="en-US" sz="1400" dirty="0"/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1447800" y="304800"/>
            <a:ext cx="6240042" cy="646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3600" b="1" dirty="0" smtClean="0">
                <a:latin typeface="Arial Black" pitchFamily="34" charset="0"/>
                <a:cs typeface="Arial" charset="0"/>
              </a:rPr>
              <a:t>Causes of </a:t>
            </a:r>
            <a:r>
              <a:rPr lang="en-US" sz="3600" b="1" dirty="0" err="1" smtClean="0">
                <a:latin typeface="Arial Black" pitchFamily="34" charset="0"/>
                <a:cs typeface="Arial" charset="0"/>
              </a:rPr>
              <a:t>Pseudoptosis</a:t>
            </a:r>
            <a:endParaRPr lang="en-US" sz="4400" b="1" dirty="0">
              <a:latin typeface="Arial Black" pitchFamily="34" charset="0"/>
              <a:cs typeface="Arial" charset="0"/>
            </a:endParaRP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368300" y="5791200"/>
            <a:ext cx="2557463" cy="39687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000" b="1" dirty="0" err="1">
                <a:solidFill>
                  <a:srgbClr val="FF0000"/>
                </a:solidFill>
                <a:cs typeface="Arial" charset="0"/>
              </a:rPr>
              <a:t>Ipsilateral</a:t>
            </a:r>
            <a:r>
              <a:rPr lang="en-US" sz="2000" b="1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cs typeface="Arial" charset="0"/>
              </a:rPr>
              <a:t>hypotropia</a:t>
            </a:r>
            <a:endParaRPr lang="en-US" sz="2000" b="1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3200400" y="5715000"/>
            <a:ext cx="2643188" cy="58102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en-US" sz="2000" b="1" dirty="0">
                <a:solidFill>
                  <a:srgbClr val="FF0000"/>
                </a:solidFill>
                <a:cs typeface="Arial" charset="0"/>
              </a:rPr>
              <a:t>Brow </a:t>
            </a:r>
            <a:r>
              <a:rPr lang="en-US" sz="2000" b="1" dirty="0" err="1">
                <a:solidFill>
                  <a:srgbClr val="FF0000"/>
                </a:solidFill>
                <a:cs typeface="Arial" charset="0"/>
              </a:rPr>
              <a:t>ptosis</a:t>
            </a:r>
            <a:r>
              <a:rPr lang="en-US" sz="2000" b="1" dirty="0">
                <a:solidFill>
                  <a:srgbClr val="FF0000"/>
                </a:solidFill>
                <a:cs typeface="Arial" charset="0"/>
              </a:rPr>
              <a:t> - excessive</a:t>
            </a:r>
          </a:p>
          <a:p>
            <a:pPr eaLnBrk="0" hangingPunct="0">
              <a:lnSpc>
                <a:spcPct val="80000"/>
              </a:lnSpc>
            </a:pPr>
            <a:r>
              <a:rPr lang="en-US" sz="2000" b="1" dirty="0">
                <a:solidFill>
                  <a:srgbClr val="FF0000"/>
                </a:solidFill>
                <a:cs typeface="Arial" charset="0"/>
              </a:rPr>
              <a:t> eyebrow skin</a:t>
            </a:r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5973762" y="5715000"/>
            <a:ext cx="3170238" cy="58102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en-US" sz="2000" b="1" dirty="0" err="1">
                <a:solidFill>
                  <a:srgbClr val="FF0000"/>
                </a:solidFill>
                <a:cs typeface="Arial" charset="0"/>
              </a:rPr>
              <a:t>Dermatochalasis</a:t>
            </a:r>
            <a:r>
              <a:rPr lang="en-US" sz="2000" b="1" dirty="0">
                <a:solidFill>
                  <a:srgbClr val="FF0000"/>
                </a:solidFill>
                <a:cs typeface="Arial" charset="0"/>
              </a:rPr>
              <a:t> - excessive</a:t>
            </a:r>
          </a:p>
          <a:p>
            <a:pPr eaLnBrk="0" hangingPunct="0">
              <a:lnSpc>
                <a:spcPct val="80000"/>
              </a:lnSpc>
            </a:pPr>
            <a:r>
              <a:rPr lang="en-US" sz="2000" b="1" dirty="0">
                <a:solidFill>
                  <a:srgbClr val="FF0000"/>
                </a:solidFill>
                <a:cs typeface="Arial" charset="0"/>
              </a:rPr>
              <a:t>eyelid skin</a:t>
            </a:r>
          </a:p>
        </p:txBody>
      </p:sp>
      <p:pic>
        <p:nvPicPr>
          <p:cNvPr id="25606" name="Picture 6" descr="Ptosis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3863" y="914400"/>
            <a:ext cx="2911475" cy="2219325"/>
          </a:xfrm>
          <a:prstGeom prst="rect">
            <a:avLst/>
          </a:prstGeom>
          <a:noFill/>
        </p:spPr>
      </p:pic>
      <p:pic>
        <p:nvPicPr>
          <p:cNvPr id="25607" name="Picture 7" descr="Ptosis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05338" y="914400"/>
            <a:ext cx="2913062" cy="2219325"/>
          </a:xfrm>
          <a:prstGeom prst="rect">
            <a:avLst/>
          </a:prstGeom>
          <a:noFill/>
        </p:spPr>
      </p:pic>
      <p:pic>
        <p:nvPicPr>
          <p:cNvPr id="25608" name="Picture 8" descr="Ptosis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3886200"/>
            <a:ext cx="2913063" cy="1752600"/>
          </a:xfrm>
          <a:prstGeom prst="rect">
            <a:avLst/>
          </a:prstGeom>
          <a:noFill/>
        </p:spPr>
      </p:pic>
      <p:pic>
        <p:nvPicPr>
          <p:cNvPr id="25609" name="Picture 9" descr="Ptosis5"/>
          <p:cNvPicPr>
            <a:picLocks noChangeAspect="1" noChangeArrowheads="1"/>
          </p:cNvPicPr>
          <p:nvPr/>
        </p:nvPicPr>
        <p:blipFill>
          <a:blip r:embed="rId6">
            <a:lum bright="8000"/>
          </a:blip>
          <a:srcRect/>
          <a:stretch>
            <a:fillRect/>
          </a:stretch>
        </p:blipFill>
        <p:spPr bwMode="auto">
          <a:xfrm>
            <a:off x="3124200" y="3886200"/>
            <a:ext cx="2911475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0" name="Picture 10" descr="Ptosis6"/>
          <p:cNvPicPr>
            <a:picLocks noChangeAspect="1" noChangeArrowheads="1"/>
          </p:cNvPicPr>
          <p:nvPr/>
        </p:nvPicPr>
        <p:blipFill>
          <a:blip r:embed="rId7">
            <a:lum bright="8000"/>
          </a:blip>
          <a:srcRect/>
          <a:stretch>
            <a:fillRect/>
          </a:stretch>
        </p:blipFill>
        <p:spPr bwMode="auto">
          <a:xfrm>
            <a:off x="6019800" y="3886200"/>
            <a:ext cx="2844800" cy="175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11" name="Rectangle 11"/>
          <p:cNvSpPr>
            <a:spLocks noChangeArrowheads="1"/>
          </p:cNvSpPr>
          <p:nvPr/>
        </p:nvSpPr>
        <p:spPr bwMode="auto">
          <a:xfrm>
            <a:off x="1984375" y="3244850"/>
            <a:ext cx="2263775" cy="33655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en-US" sz="2000" b="1" dirty="0">
                <a:solidFill>
                  <a:srgbClr val="FF0000"/>
                </a:solidFill>
                <a:cs typeface="Arial" charset="0"/>
              </a:rPr>
              <a:t>Lack of lid support</a:t>
            </a:r>
          </a:p>
        </p:txBody>
      </p:sp>
      <p:sp>
        <p:nvSpPr>
          <p:cNvPr id="25612" name="Rectangle 12"/>
          <p:cNvSpPr>
            <a:spLocks noChangeArrowheads="1"/>
          </p:cNvSpPr>
          <p:nvPr/>
        </p:nvSpPr>
        <p:spPr bwMode="auto">
          <a:xfrm>
            <a:off x="4673600" y="3175000"/>
            <a:ext cx="3155950" cy="39687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000" b="1">
                <a:solidFill>
                  <a:srgbClr val="FF0000"/>
                </a:solidFill>
                <a:cs typeface="Arial" charset="0"/>
              </a:rPr>
              <a:t>Contralateral lid retraction</a:t>
            </a:r>
          </a:p>
        </p:txBody>
      </p:sp>
      <p:sp>
        <p:nvSpPr>
          <p:cNvPr id="25613" name="Rectangle 13"/>
          <p:cNvSpPr>
            <a:spLocks noChangeArrowheads="1"/>
          </p:cNvSpPr>
          <p:nvPr/>
        </p:nvSpPr>
        <p:spPr bwMode="auto">
          <a:xfrm>
            <a:off x="1693863" y="914400"/>
            <a:ext cx="5824537" cy="2819400"/>
          </a:xfrm>
          <a:prstGeom prst="rect">
            <a:avLst/>
          </a:prstGeom>
          <a:noFill/>
          <a:ln w="28575">
            <a:solidFill>
              <a:srgbClr val="FAFD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614" name="Line 14"/>
          <p:cNvSpPr>
            <a:spLocks noChangeShapeType="1"/>
          </p:cNvSpPr>
          <p:nvPr/>
        </p:nvSpPr>
        <p:spPr bwMode="auto">
          <a:xfrm>
            <a:off x="4605338" y="914400"/>
            <a:ext cx="0" cy="2819400"/>
          </a:xfrm>
          <a:prstGeom prst="line">
            <a:avLst/>
          </a:prstGeom>
          <a:noFill/>
          <a:ln w="19050">
            <a:solidFill>
              <a:srgbClr val="FAFD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615" name="Line 15"/>
          <p:cNvSpPr>
            <a:spLocks noChangeShapeType="1"/>
          </p:cNvSpPr>
          <p:nvPr/>
        </p:nvSpPr>
        <p:spPr bwMode="auto">
          <a:xfrm>
            <a:off x="1693863" y="3124200"/>
            <a:ext cx="5824537" cy="0"/>
          </a:xfrm>
          <a:prstGeom prst="line">
            <a:avLst/>
          </a:prstGeom>
          <a:noFill/>
          <a:ln w="19050">
            <a:solidFill>
              <a:srgbClr val="FAFD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616" name="Rectangle 16"/>
          <p:cNvSpPr>
            <a:spLocks noChangeArrowheads="1"/>
          </p:cNvSpPr>
          <p:nvPr/>
        </p:nvSpPr>
        <p:spPr bwMode="auto">
          <a:xfrm>
            <a:off x="0" y="3810000"/>
            <a:ext cx="8669338" cy="2438400"/>
          </a:xfrm>
          <a:prstGeom prst="rect">
            <a:avLst/>
          </a:prstGeom>
          <a:noFill/>
          <a:ln w="28575">
            <a:solidFill>
              <a:srgbClr val="FAFD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617" name="Line 17"/>
          <p:cNvSpPr>
            <a:spLocks noChangeShapeType="1"/>
          </p:cNvSpPr>
          <p:nvPr/>
        </p:nvSpPr>
        <p:spPr bwMode="auto">
          <a:xfrm>
            <a:off x="3048000" y="3810000"/>
            <a:ext cx="0" cy="2438400"/>
          </a:xfrm>
          <a:prstGeom prst="line">
            <a:avLst/>
          </a:prstGeom>
          <a:noFill/>
          <a:ln w="19050">
            <a:solidFill>
              <a:srgbClr val="FAFD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618" name="Line 18"/>
          <p:cNvSpPr>
            <a:spLocks noChangeShapeType="1"/>
          </p:cNvSpPr>
          <p:nvPr/>
        </p:nvSpPr>
        <p:spPr bwMode="auto">
          <a:xfrm>
            <a:off x="6027738" y="4038600"/>
            <a:ext cx="0" cy="2438400"/>
          </a:xfrm>
          <a:prstGeom prst="line">
            <a:avLst/>
          </a:prstGeom>
          <a:noFill/>
          <a:ln w="19050">
            <a:solidFill>
              <a:srgbClr val="FAFD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619" name="Line 19"/>
          <p:cNvSpPr>
            <a:spLocks noChangeShapeType="1"/>
          </p:cNvSpPr>
          <p:nvPr/>
        </p:nvSpPr>
        <p:spPr bwMode="auto">
          <a:xfrm>
            <a:off x="203200" y="5791200"/>
            <a:ext cx="8669338" cy="0"/>
          </a:xfrm>
          <a:prstGeom prst="line">
            <a:avLst/>
          </a:prstGeom>
          <a:noFill/>
          <a:ln w="19050">
            <a:solidFill>
              <a:srgbClr val="FAFD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2976" y="1000108"/>
            <a:ext cx="7406640" cy="1472184"/>
          </a:xfrm>
        </p:spPr>
        <p:txBody>
          <a:bodyPr/>
          <a:lstStyle/>
          <a:p>
            <a:pPr algn="ctr"/>
            <a:r>
              <a:rPr lang="en-US" dirty="0" smtClean="0"/>
              <a:t>MANAGEMENT OF A CASE OF PTOSIS</a:t>
            </a:r>
            <a:endParaRPr lang="en-MY" dirty="0"/>
          </a:p>
        </p:txBody>
      </p:sp>
      <p:pic>
        <p:nvPicPr>
          <p:cNvPr id="15362" name="Picture 2" descr="http://www.hanoi-iwc.com/002%20WEBSITE%20PICTURES%2006/07%20CAC/ptosis%201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2928934"/>
            <a:ext cx="5286412" cy="27019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Personal history</a:t>
            </a:r>
          </a:p>
          <a:p>
            <a:r>
              <a:rPr lang="en-US" dirty="0" smtClean="0"/>
              <a:t>Age of onset</a:t>
            </a:r>
          </a:p>
          <a:p>
            <a:r>
              <a:rPr lang="en-US" dirty="0" smtClean="0"/>
              <a:t>History of fever</a:t>
            </a:r>
          </a:p>
          <a:p>
            <a:r>
              <a:rPr lang="en-US" dirty="0" smtClean="0"/>
              <a:t>Family history</a:t>
            </a:r>
          </a:p>
          <a:p>
            <a:pPr>
              <a:buNone/>
            </a:pPr>
            <a:endParaRPr lang="en-MY" dirty="0"/>
          </a:p>
        </p:txBody>
      </p:sp>
      <p:pic>
        <p:nvPicPr>
          <p:cNvPr id="2050" name="Picture 2" descr="http://www.intellectualdisability.info/images-1/health/mental/33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1428736"/>
            <a:ext cx="2371725" cy="3819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EXCLUDE PSEUDOPTOSIS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Contralateral</a:t>
            </a:r>
            <a:r>
              <a:rPr lang="en-US" dirty="0" smtClean="0"/>
              <a:t> lid retraction</a:t>
            </a:r>
          </a:p>
          <a:p>
            <a:r>
              <a:rPr lang="en-US" dirty="0" smtClean="0"/>
              <a:t>Narrow </a:t>
            </a:r>
            <a:r>
              <a:rPr lang="en-US" dirty="0" err="1" smtClean="0"/>
              <a:t>palpebral</a:t>
            </a:r>
            <a:r>
              <a:rPr lang="en-US" dirty="0" smtClean="0"/>
              <a:t> fissure</a:t>
            </a:r>
          </a:p>
          <a:p>
            <a:pPr lvl="1"/>
            <a:r>
              <a:rPr lang="en-US" dirty="0" err="1" smtClean="0"/>
              <a:t>Enophthalmos</a:t>
            </a:r>
            <a:endParaRPr lang="en-US" dirty="0" smtClean="0"/>
          </a:p>
          <a:p>
            <a:pPr lvl="1"/>
            <a:r>
              <a:rPr lang="en-US" dirty="0" err="1" smtClean="0"/>
              <a:t>Atrophia</a:t>
            </a:r>
            <a:r>
              <a:rPr lang="en-US" dirty="0" smtClean="0"/>
              <a:t> </a:t>
            </a:r>
            <a:r>
              <a:rPr lang="en-US" dirty="0" err="1" smtClean="0"/>
              <a:t>bulbi</a:t>
            </a:r>
            <a:endParaRPr lang="en-US" dirty="0" smtClean="0"/>
          </a:p>
          <a:p>
            <a:pPr lvl="1"/>
            <a:r>
              <a:rPr lang="en-US" dirty="0" err="1" smtClean="0"/>
              <a:t>Microphthalmia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</p:txBody>
      </p:sp>
      <p:pic>
        <p:nvPicPr>
          <p:cNvPr id="1026" name="Picture 2" descr="http://www.djo.harvard.edu/files/5787_9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40" y="1785926"/>
            <a:ext cx="2081637" cy="15716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MEASUREMENT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Marginal reflex distance</a:t>
            </a:r>
          </a:p>
          <a:p>
            <a:r>
              <a:rPr lang="en-US" dirty="0" smtClean="0"/>
              <a:t>Vertical fissure height</a:t>
            </a:r>
          </a:p>
          <a:p>
            <a:r>
              <a:rPr lang="en-US" dirty="0" err="1" smtClean="0"/>
              <a:t>Levator</a:t>
            </a:r>
            <a:r>
              <a:rPr lang="en-US" dirty="0" smtClean="0"/>
              <a:t> function</a:t>
            </a:r>
          </a:p>
          <a:p>
            <a:r>
              <a:rPr lang="en-US" dirty="0" smtClean="0"/>
              <a:t>Associated signs:</a:t>
            </a:r>
          </a:p>
          <a:p>
            <a:pPr lvl="1"/>
            <a:r>
              <a:rPr lang="en-US" dirty="0" smtClean="0"/>
              <a:t>Superior rectus weakness</a:t>
            </a:r>
          </a:p>
          <a:p>
            <a:pPr lvl="1"/>
            <a:r>
              <a:rPr lang="en-US" dirty="0" smtClean="0"/>
              <a:t>Jaw-winking</a:t>
            </a:r>
          </a:p>
          <a:p>
            <a:pPr lvl="1"/>
            <a:r>
              <a:rPr lang="en-US" dirty="0" err="1" smtClean="0"/>
              <a:t>Phenylephrine</a:t>
            </a:r>
            <a:r>
              <a:rPr lang="en-US" dirty="0" smtClean="0"/>
              <a:t> test</a:t>
            </a:r>
          </a:p>
          <a:p>
            <a:pPr lvl="1"/>
            <a:r>
              <a:rPr lang="en-US" dirty="0" smtClean="0"/>
              <a:t>Bell`s phenomenon</a:t>
            </a:r>
          </a:p>
          <a:p>
            <a:pPr lvl="1"/>
            <a:r>
              <a:rPr lang="en-US" dirty="0" smtClean="0"/>
              <a:t>Corneal sensitivity</a:t>
            </a:r>
            <a:endParaRPr lang="en-MY" dirty="0"/>
          </a:p>
        </p:txBody>
      </p:sp>
      <p:pic>
        <p:nvPicPr>
          <p:cNvPr id="16386" name="Picture 2" descr="http://www.rch.org.au/emplibrary/kidsconnect/ptosis-RCH20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2000240"/>
            <a:ext cx="2533650" cy="175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b="1" dirty="0" err="1" smtClean="0"/>
              <a:t>Ptosis</a:t>
            </a:r>
            <a:r>
              <a:rPr lang="en-US" dirty="0"/>
              <a:t> is an abnormally low position (drooping) of the upper eyelid.</a:t>
            </a:r>
          </a:p>
          <a:p>
            <a:endParaRPr lang="en-US" dirty="0"/>
          </a:p>
        </p:txBody>
      </p:sp>
      <p:pic>
        <p:nvPicPr>
          <p:cNvPr id="1026" name="Picture 2" descr="C:\Documents and Settings\user\Desktop\ptosi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2971800"/>
            <a:ext cx="5292725" cy="2266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Ptosis</a:t>
            </a:r>
            <a:r>
              <a:rPr lang="en-US" dirty="0"/>
              <a:t> is also known as Blepharoptosis. It refers to an eyelid which is droopy. </a:t>
            </a:r>
            <a:endParaRPr lang="en-US" dirty="0" smtClean="0"/>
          </a:p>
          <a:p>
            <a:r>
              <a:rPr lang="en-US" dirty="0" smtClean="0"/>
              <a:t>This </a:t>
            </a:r>
            <a:r>
              <a:rPr lang="en-US" dirty="0"/>
              <a:t>may cause a loss of vision, especially while reading, headaches, and eyebrow </a:t>
            </a:r>
            <a:r>
              <a:rPr lang="en-US" dirty="0" smtClean="0"/>
              <a:t>strain</a:t>
            </a:r>
          </a:p>
          <a:p>
            <a:r>
              <a:rPr lang="en-US" dirty="0" smtClean="0"/>
              <a:t>It is a condition </a:t>
            </a:r>
            <a:r>
              <a:rPr lang="en-US" dirty="0"/>
              <a:t>that may affect one or both eyes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auses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24075" y="0"/>
            <a:ext cx="4997450" cy="6345238"/>
          </a:xfrm>
          <a:noFill/>
          <a:ln/>
        </p:spPr>
      </p:pic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7467600" y="4953000"/>
            <a:ext cx="1371600" cy="1508125"/>
          </a:xfrm>
        </p:spPr>
        <p:txBody>
          <a:bodyPr/>
          <a:lstStyle/>
          <a:p>
            <a:r>
              <a:rPr lang="en-US" sz="1400" dirty="0" smtClean="0"/>
              <a:t>*Picture from Prof. Dr  Ahmed </a:t>
            </a:r>
            <a:r>
              <a:rPr lang="en-US" sz="1400" dirty="0" err="1" smtClean="0"/>
              <a:t>Tawfik</a:t>
            </a:r>
            <a:endParaRPr lang="en-US" sz="1400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tawfik</a:t>
            </a:r>
          </a:p>
        </p:txBody>
      </p:sp>
      <p:sp>
        <p:nvSpPr>
          <p:cNvPr id="9219" name="AutoShape 3"/>
          <p:cNvSpPr>
            <a:spLocks noChangeArrowheads="1"/>
          </p:cNvSpPr>
          <p:nvPr/>
        </p:nvSpPr>
        <p:spPr bwMode="auto">
          <a:xfrm>
            <a:off x="3924300" y="1268413"/>
            <a:ext cx="1008063" cy="504825"/>
          </a:xfrm>
          <a:prstGeom prst="rightArrow">
            <a:avLst>
              <a:gd name="adj1" fmla="val 50000"/>
              <a:gd name="adj2" fmla="val 4992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0" name="AutoShape 4"/>
          <p:cNvSpPr>
            <a:spLocks noChangeArrowheads="1"/>
          </p:cNvSpPr>
          <p:nvPr/>
        </p:nvSpPr>
        <p:spPr bwMode="auto">
          <a:xfrm>
            <a:off x="3492500" y="3573463"/>
            <a:ext cx="1150938" cy="431800"/>
          </a:xfrm>
          <a:prstGeom prst="rightArrow">
            <a:avLst>
              <a:gd name="adj1" fmla="val 50000"/>
              <a:gd name="adj2" fmla="val 6663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1" name="AutoShape 5"/>
          <p:cNvSpPr>
            <a:spLocks noChangeArrowheads="1"/>
          </p:cNvSpPr>
          <p:nvPr/>
        </p:nvSpPr>
        <p:spPr bwMode="auto">
          <a:xfrm>
            <a:off x="3059113" y="4797425"/>
            <a:ext cx="1081087" cy="287338"/>
          </a:xfrm>
          <a:prstGeom prst="rightArrow">
            <a:avLst>
              <a:gd name="adj1" fmla="val 50000"/>
              <a:gd name="adj2" fmla="val 9406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2" name="AutoShape 6"/>
          <p:cNvSpPr>
            <a:spLocks noChangeArrowheads="1"/>
          </p:cNvSpPr>
          <p:nvPr/>
        </p:nvSpPr>
        <p:spPr bwMode="auto">
          <a:xfrm>
            <a:off x="3203575" y="5805488"/>
            <a:ext cx="288925" cy="360362"/>
          </a:xfrm>
          <a:prstGeom prst="upArrow">
            <a:avLst>
              <a:gd name="adj1" fmla="val 50000"/>
              <a:gd name="adj2" fmla="val 3118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2124075" y="1268413"/>
            <a:ext cx="1655763" cy="39687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err="1">
                <a:solidFill>
                  <a:srgbClr val="FF0000"/>
                </a:solidFill>
                <a:latin typeface="Tahoma" pitchFamily="34" charset="0"/>
                <a:cs typeface="Arial" charset="0"/>
              </a:rPr>
              <a:t>Neurogenic</a:t>
            </a:r>
            <a:r>
              <a:rPr lang="en-US" sz="2000" b="1" dirty="0">
                <a:solidFill>
                  <a:srgbClr val="FF0000"/>
                </a:solidFill>
                <a:latin typeface="Tahoma" pitchFamily="34" charset="0"/>
                <a:cs typeface="Arial" charset="0"/>
              </a:rPr>
              <a:t> </a:t>
            </a: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1800225" y="3536950"/>
            <a:ext cx="1512888" cy="39687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  <a:latin typeface="Tahoma" pitchFamily="34" charset="0"/>
                <a:cs typeface="Arial" charset="0"/>
              </a:rPr>
              <a:t>Myogenic </a:t>
            </a: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1042988" y="4689475"/>
            <a:ext cx="1944687" cy="39687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  <a:latin typeface="Tahoma" pitchFamily="34" charset="0"/>
                <a:cs typeface="Arial" charset="0"/>
              </a:rPr>
              <a:t>aponeurotic</a:t>
            </a:r>
          </a:p>
        </p:txBody>
      </p:sp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2555875" y="6237288"/>
            <a:ext cx="2016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bg1"/>
                </a:solidFill>
                <a:latin typeface="Tahoma" pitchFamily="34" charset="0"/>
                <a:cs typeface="Arial" charset="0"/>
              </a:rPr>
              <a:t>mechanical</a:t>
            </a:r>
          </a:p>
        </p:txBody>
      </p:sp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2484438" y="6237288"/>
            <a:ext cx="2520950" cy="39687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  <a:latin typeface="Tahoma" pitchFamily="34" charset="0"/>
                <a:cs typeface="Arial" charset="0"/>
              </a:rPr>
              <a:t> Hysterical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43000" y="304800"/>
            <a:ext cx="723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Structures that holding our upper lids</a:t>
            </a:r>
            <a:endParaRPr lang="en-US" sz="3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be classified according to its </a:t>
            </a:r>
            <a:r>
              <a:rPr lang="en-US" b="1" dirty="0" smtClean="0"/>
              <a:t>etiology</a:t>
            </a:r>
            <a:r>
              <a:rPr lang="en-US" dirty="0" smtClean="0"/>
              <a:t> into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 marL="514350" indent="-514350">
              <a:buAutoNum type="alphaUcParenBoth"/>
            </a:pPr>
            <a:r>
              <a:rPr lang="en-US" dirty="0" smtClean="0"/>
              <a:t>Congenital                                    (B) Acquired</a:t>
            </a:r>
          </a:p>
          <a:p>
            <a:pPr marL="514350" indent="-514350">
              <a:buAutoNum type="alphaUcParenBoth"/>
            </a:pPr>
            <a:endParaRPr lang="en-US" dirty="0"/>
          </a:p>
          <a:p>
            <a:pPr marL="514350" indent="-514350">
              <a:buNone/>
            </a:pP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rot="5400000">
            <a:off x="2209800" y="2590800"/>
            <a:ext cx="1447800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rot="16200000" flipH="1">
            <a:off x="5600700" y="2552700"/>
            <a:ext cx="1447800" cy="1219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(A) Congenital </a:t>
            </a:r>
            <a:r>
              <a:rPr lang="en-US" dirty="0" err="1" smtClean="0"/>
              <a:t>Ptosis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pPr algn="ctr">
              <a:buNone/>
            </a:pPr>
            <a:r>
              <a:rPr lang="en-US" dirty="0" smtClean="0"/>
              <a:t>Definition: </a:t>
            </a:r>
            <a:r>
              <a:rPr lang="en-US" dirty="0" err="1"/>
              <a:t>Ptosis</a:t>
            </a:r>
            <a:r>
              <a:rPr lang="en-US" dirty="0"/>
              <a:t> that is present since </a:t>
            </a:r>
            <a:r>
              <a:rPr lang="en-US" dirty="0" smtClean="0"/>
              <a:t>birth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What is the problem in this congenital </a:t>
            </a:r>
            <a:r>
              <a:rPr lang="en-US" dirty="0" err="1" smtClean="0"/>
              <a:t>ptosis</a:t>
            </a:r>
            <a:r>
              <a:rPr lang="en-US" dirty="0" smtClean="0"/>
              <a:t>? (cause)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smtClean="0"/>
              <a:t>a) </a:t>
            </a:r>
            <a:r>
              <a:rPr lang="en-US" dirty="0" err="1" smtClean="0"/>
              <a:t>Neurogenic</a:t>
            </a:r>
            <a:r>
              <a:rPr lang="en-US" dirty="0" smtClean="0"/>
              <a:t> 			      b) </a:t>
            </a:r>
            <a:r>
              <a:rPr lang="en-US" dirty="0" err="1" smtClean="0"/>
              <a:t>Myogenic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rot="16200000" flipH="1">
            <a:off x="4876800" y="2209800"/>
            <a:ext cx="1600200" cy="1600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5400000">
            <a:off x="2247900" y="2400300"/>
            <a:ext cx="1676400" cy="1295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a) </a:t>
            </a:r>
            <a:r>
              <a:rPr lang="en-US" dirty="0" err="1" smtClean="0"/>
              <a:t>Neurogenic</a:t>
            </a:r>
            <a:r>
              <a:rPr lang="en-US" dirty="0" smtClean="0"/>
              <a:t> congenital </a:t>
            </a:r>
            <a:r>
              <a:rPr lang="en-US" dirty="0" err="1" smtClean="0"/>
              <a:t>ptosis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occur when the </a:t>
            </a:r>
            <a:r>
              <a:rPr lang="en-US" dirty="0" err="1" smtClean="0"/>
              <a:t>innervation</a:t>
            </a:r>
            <a:r>
              <a:rPr lang="en-US" dirty="0" smtClean="0"/>
              <a:t> to the </a:t>
            </a:r>
            <a:r>
              <a:rPr lang="en-US" dirty="0" err="1" smtClean="0"/>
              <a:t>levator</a:t>
            </a:r>
            <a:r>
              <a:rPr lang="en-US" dirty="0" smtClean="0"/>
              <a:t> is interrupted through neurologic or neuromuscular junction dysfunction.</a:t>
            </a:r>
          </a:p>
          <a:p>
            <a:r>
              <a:rPr lang="en-US" dirty="0" smtClean="0"/>
              <a:t>includes</a:t>
            </a:r>
            <a:r>
              <a:rPr lang="en-US" dirty="0"/>
              <a:t> </a:t>
            </a:r>
            <a:r>
              <a:rPr lang="en-US" dirty="0" err="1">
                <a:hlinkClick r:id="rId2" tooltip="Oculomotor nerve palsy"/>
              </a:rPr>
              <a:t>oculomotor</a:t>
            </a:r>
            <a:r>
              <a:rPr lang="en-US" dirty="0">
                <a:hlinkClick r:id="rId2" tooltip="Oculomotor nerve palsy"/>
              </a:rPr>
              <a:t> nerve palsy</a:t>
            </a:r>
            <a:r>
              <a:rPr lang="en-US" dirty="0"/>
              <a:t>, </a:t>
            </a:r>
            <a:r>
              <a:rPr lang="en-US" dirty="0">
                <a:hlinkClick r:id="rId3" tooltip="Horner's Syndrome"/>
              </a:rPr>
              <a:t>Horner's Syndrome</a:t>
            </a:r>
            <a:r>
              <a:rPr lang="en-US" dirty="0"/>
              <a:t>, </a:t>
            </a:r>
            <a:r>
              <a:rPr lang="en-US" dirty="0">
                <a:hlinkClick r:id="rId4" tooltip="Marcus Gunn jaw winking syndrome"/>
              </a:rPr>
              <a:t>Marcus Gunn jaw winking syndrome</a:t>
            </a:r>
            <a:r>
              <a:rPr lang="en-US" dirty="0"/>
              <a:t>, </a:t>
            </a:r>
            <a:r>
              <a:rPr lang="en-US" dirty="0" smtClean="0"/>
              <a:t>III rd </a:t>
            </a:r>
            <a:r>
              <a:rPr lang="en-US" dirty="0"/>
              <a:t>cranial nerve </a:t>
            </a:r>
            <a:r>
              <a:rPr lang="en-US" dirty="0" smtClean="0"/>
              <a:t>misdirection.</a:t>
            </a:r>
          </a:p>
          <a:p>
            <a:r>
              <a:rPr lang="en-US" dirty="0" smtClean="0"/>
              <a:t>Any other condition </a:t>
            </a:r>
            <a:r>
              <a:rPr lang="en-US" dirty="0"/>
              <a:t>than include nerve manifestation may cause </a:t>
            </a:r>
            <a:r>
              <a:rPr lang="en-US" dirty="0" err="1"/>
              <a:t>ptosis</a:t>
            </a: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235</TotalTime>
  <Words>538</Words>
  <Application>Microsoft Office PowerPoint</Application>
  <PresentationFormat>On-screen Show (4:3)</PresentationFormat>
  <Paragraphs>119</Paragraphs>
  <Slides>28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Trek</vt:lpstr>
      <vt:lpstr>Let it begins with…</vt:lpstr>
      <vt:lpstr>Slide 2</vt:lpstr>
      <vt:lpstr>Definition</vt:lpstr>
      <vt:lpstr>Introduction</vt:lpstr>
      <vt:lpstr>Slide 5</vt:lpstr>
      <vt:lpstr>Classification</vt:lpstr>
      <vt:lpstr>(A) Congenital Ptosis</vt:lpstr>
      <vt:lpstr>  What is the problem in this congenital ptosis? (cause)</vt:lpstr>
      <vt:lpstr>a) Neurogenic congenital ptosis</vt:lpstr>
      <vt:lpstr>Marcus Gunn Jaw-Winking Phenomenon</vt:lpstr>
      <vt:lpstr>b) Myogenic congenital ptosis</vt:lpstr>
      <vt:lpstr>Chin-up posture due to congenital ptosis of the left eye. </vt:lpstr>
      <vt:lpstr>Congenital ptosis of the left eye partially obstructing the left pupillary axis. </vt:lpstr>
      <vt:lpstr>Congenital ptosis of the right eye. </vt:lpstr>
      <vt:lpstr>Something we should know..</vt:lpstr>
      <vt:lpstr>B) Acquired ptosis</vt:lpstr>
      <vt:lpstr>Aponeurotic ptosis  </vt:lpstr>
      <vt:lpstr>Slide 18</vt:lpstr>
      <vt:lpstr>Mechanical ptosis </vt:lpstr>
      <vt:lpstr>Traumatic ptosis </vt:lpstr>
      <vt:lpstr>Blepharophimosis </vt:lpstr>
      <vt:lpstr>Myasthenia gravis</vt:lpstr>
      <vt:lpstr>Pseudoptosis</vt:lpstr>
      <vt:lpstr>Slide 24</vt:lpstr>
      <vt:lpstr>MANAGEMENT OF A CASE OF PTOSIS</vt:lpstr>
      <vt:lpstr>HISTORY</vt:lpstr>
      <vt:lpstr>EXCLUDE PSEUDOPTOSIS</vt:lpstr>
      <vt:lpstr>MEASUREMENT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Your User Name</dc:creator>
  <cp:lastModifiedBy>Your User Name</cp:lastModifiedBy>
  <cp:revision>23</cp:revision>
  <dcterms:created xsi:type="dcterms:W3CDTF">2010-04-06T03:41:40Z</dcterms:created>
  <dcterms:modified xsi:type="dcterms:W3CDTF">2010-04-06T21:39:22Z</dcterms:modified>
</cp:coreProperties>
</file>