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9" r:id="rId13"/>
    <p:sldId id="270" r:id="rId14"/>
    <p:sldId id="268" r:id="rId15"/>
    <p:sldId id="263"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14" autoAdjust="0"/>
  </p:normalViewPr>
  <p:slideViewPr>
    <p:cSldViewPr>
      <p:cViewPr varScale="1">
        <p:scale>
          <a:sx n="56" d="100"/>
          <a:sy n="56" d="100"/>
        </p:scale>
        <p:origin x="-8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BB6280-200F-433F-86DD-FB35C9EEAB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307347-7109-4F48-96A2-F4EBFEF8D590}" type="datetimeFigureOut">
              <a:rPr lang="en-US" smtClean="0"/>
              <a:t>4/6/2010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BB6280-200F-433F-86DD-FB35C9EEAB3D}"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307347-7109-4F48-96A2-F4EBFEF8D590}" type="datetimeFigureOut">
              <a:rPr lang="en-US" smtClean="0"/>
              <a:t>4/6/2010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BB6280-200F-433F-86DD-FB35C9EEAB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990600"/>
            <a:ext cx="7772400" cy="1828800"/>
          </a:xfrm>
        </p:spPr>
        <p:txBody>
          <a:bodyPr>
            <a:noAutofit/>
          </a:bodyPr>
          <a:lstStyle/>
          <a:p>
            <a:pPr algn="ctr"/>
            <a:r>
              <a:rPr lang="en-US" sz="5400" b="1" dirty="0" smtClean="0"/>
              <a:t>Surgical Treatment of Ptosis</a:t>
            </a:r>
            <a:endParaRPr lang="en-US" sz="5400" b="1" dirty="0"/>
          </a:p>
        </p:txBody>
      </p:sp>
      <p:sp>
        <p:nvSpPr>
          <p:cNvPr id="3" name="Subtitle 2"/>
          <p:cNvSpPr>
            <a:spLocks noGrp="1"/>
          </p:cNvSpPr>
          <p:nvPr>
            <p:ph type="subTitle" idx="1"/>
          </p:nvPr>
        </p:nvSpPr>
        <p:spPr/>
        <p:txBody>
          <a:bodyPr/>
          <a:lstStyle/>
          <a:p>
            <a:endParaRPr lang="en-US" dirty="0"/>
          </a:p>
        </p:txBody>
      </p:sp>
      <p:pic>
        <p:nvPicPr>
          <p:cNvPr id="4" name="Picture 3" descr="Ptosis, Drooping of the Eyelid"/>
          <p:cNvPicPr/>
          <p:nvPr/>
        </p:nvPicPr>
        <p:blipFill>
          <a:blip r:embed="rId2" cstate="print"/>
          <a:srcRect t="7908" b="28829"/>
          <a:stretch>
            <a:fillRect/>
          </a:stretch>
        </p:blipFill>
        <p:spPr bwMode="auto">
          <a:xfrm>
            <a:off x="457200" y="3581400"/>
            <a:ext cx="8305800" cy="2895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43000"/>
          </a:xfrm>
        </p:spPr>
        <p:txBody>
          <a:bodyPr>
            <a:noAutofit/>
          </a:bodyPr>
          <a:lstStyle/>
          <a:p>
            <a:pPr algn="ctr"/>
            <a:r>
              <a:rPr lang="en-US" b="1" dirty="0" err="1" smtClean="0"/>
              <a:t>Intraoperative</a:t>
            </a:r>
            <a:r>
              <a:rPr lang="en-US" b="1" dirty="0" smtClean="0"/>
              <a:t> Details (Choosing Approaches &amp; Techniques)</a:t>
            </a:r>
            <a:endParaRPr lang="en-US" b="1" dirty="0"/>
          </a:p>
        </p:txBody>
      </p:sp>
      <p:sp>
        <p:nvSpPr>
          <p:cNvPr id="3" name="Content Placeholder 2"/>
          <p:cNvSpPr>
            <a:spLocks noGrp="1"/>
          </p:cNvSpPr>
          <p:nvPr>
            <p:ph idx="1"/>
          </p:nvPr>
        </p:nvSpPr>
        <p:spPr>
          <a:xfrm>
            <a:off x="914400" y="2590800"/>
            <a:ext cx="7772400" cy="2133600"/>
          </a:xfrm>
        </p:spPr>
        <p:txBody>
          <a:bodyPr>
            <a:normAutofit fontScale="77500" lnSpcReduction="20000"/>
          </a:bodyPr>
          <a:lstStyle/>
          <a:p>
            <a:pPr lvl="0"/>
            <a:r>
              <a:rPr lang="en-US" b="1" dirty="0" err="1" smtClean="0"/>
              <a:t>Frontalis</a:t>
            </a:r>
            <a:r>
              <a:rPr lang="en-US" b="1" dirty="0" smtClean="0"/>
              <a:t> sling (modified Crawford technique)</a:t>
            </a:r>
            <a:r>
              <a:rPr lang="en-US" dirty="0" smtClean="0"/>
              <a:t> </a:t>
            </a:r>
          </a:p>
          <a:p>
            <a:pPr lvl="0"/>
            <a:r>
              <a:rPr lang="en-US" b="1" dirty="0" err="1" smtClean="0"/>
              <a:t>Levator</a:t>
            </a:r>
            <a:r>
              <a:rPr lang="en-US" b="1" dirty="0" smtClean="0"/>
              <a:t> resection</a:t>
            </a:r>
            <a:endParaRPr lang="en-US" dirty="0" smtClean="0"/>
          </a:p>
          <a:p>
            <a:pPr lvl="0"/>
            <a:r>
              <a:rPr lang="en-US" b="1" dirty="0" smtClean="0"/>
              <a:t>Anterior approach for </a:t>
            </a:r>
            <a:r>
              <a:rPr lang="en-US" b="1" dirty="0" err="1" smtClean="0"/>
              <a:t>levator</a:t>
            </a:r>
            <a:r>
              <a:rPr lang="en-US" b="1" dirty="0" smtClean="0"/>
              <a:t> </a:t>
            </a:r>
            <a:r>
              <a:rPr lang="en-US" b="1" dirty="0" err="1" smtClean="0"/>
              <a:t>aponeurosis</a:t>
            </a:r>
            <a:r>
              <a:rPr lang="en-US" b="1" dirty="0" smtClean="0"/>
              <a:t> repair</a:t>
            </a:r>
            <a:endParaRPr lang="en-US" dirty="0" smtClean="0"/>
          </a:p>
          <a:p>
            <a:r>
              <a:rPr lang="en-US" b="1" dirty="0" err="1" smtClean="0"/>
              <a:t>Orbicularis</a:t>
            </a:r>
            <a:r>
              <a:rPr lang="en-US" b="1" dirty="0" smtClean="0"/>
              <a:t> </a:t>
            </a:r>
            <a:r>
              <a:rPr lang="en-US" b="1" dirty="0" err="1" smtClean="0"/>
              <a:t>plication</a:t>
            </a:r>
            <a:r>
              <a:rPr lang="en-US" b="1" dirty="0" smtClean="0"/>
              <a:t> for </a:t>
            </a:r>
            <a:r>
              <a:rPr lang="en-US" b="1" dirty="0" err="1" smtClean="0"/>
              <a:t>ptosis</a:t>
            </a:r>
            <a:r>
              <a:rPr lang="en-US" b="1" dirty="0" smtClean="0"/>
              <a:t/>
            </a:r>
            <a:br>
              <a:rPr lang="en-US" b="1" dirty="0" smtClean="0"/>
            </a:b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p:spPr>
        <p:txBody>
          <a:bodyPr>
            <a:normAutofit/>
          </a:bodyPr>
          <a:lstStyle/>
          <a:p>
            <a:pPr lvl="0">
              <a:buNone/>
            </a:pPr>
            <a:r>
              <a:rPr lang="en-US" sz="2800" b="1" u="sng" dirty="0" err="1" smtClean="0"/>
              <a:t>Frontalis</a:t>
            </a:r>
            <a:r>
              <a:rPr lang="en-US" sz="2800" b="1" u="sng" dirty="0" smtClean="0"/>
              <a:t> sling (modified Crawford </a:t>
            </a:r>
            <a:r>
              <a:rPr lang="en-US" sz="2800" b="1" u="sng" dirty="0" smtClean="0"/>
              <a:t>technique)</a:t>
            </a:r>
            <a:endParaRPr lang="en-US" sz="2800" u="sng" dirty="0" smtClean="0"/>
          </a:p>
          <a:p>
            <a:pPr marL="514350" lvl="0" indent="-514350">
              <a:buFont typeface="+mj-lt"/>
              <a:buAutoNum type="arabicPeriod"/>
            </a:pPr>
            <a:r>
              <a:rPr lang="en-US" dirty="0" smtClean="0"/>
              <a:t>Choosing </a:t>
            </a:r>
            <a:r>
              <a:rPr lang="en-US" dirty="0" smtClean="0"/>
              <a:t>the material as the </a:t>
            </a:r>
            <a:r>
              <a:rPr lang="en-US" dirty="0" smtClean="0"/>
              <a:t>sling:</a:t>
            </a:r>
          </a:p>
          <a:p>
            <a:pPr marL="1062990" lvl="2" indent="-514350"/>
            <a:r>
              <a:rPr lang="en-US" dirty="0" smtClean="0"/>
              <a:t>Generally </a:t>
            </a:r>
            <a:r>
              <a:rPr lang="en-US" dirty="0" smtClean="0"/>
              <a:t>surgeons agree using </a:t>
            </a:r>
            <a:r>
              <a:rPr lang="en-US" dirty="0" err="1" smtClean="0"/>
              <a:t>autologous</a:t>
            </a:r>
            <a:r>
              <a:rPr lang="en-US" dirty="0" smtClean="0"/>
              <a:t> fascia </a:t>
            </a:r>
            <a:r>
              <a:rPr lang="en-US" dirty="0" err="1" smtClean="0"/>
              <a:t>lata</a:t>
            </a:r>
            <a:r>
              <a:rPr lang="en-US" dirty="0" smtClean="0"/>
              <a:t> or preserved fascia </a:t>
            </a:r>
            <a:r>
              <a:rPr lang="en-US" dirty="0" err="1" smtClean="0"/>
              <a:t>lata</a:t>
            </a:r>
            <a:r>
              <a:rPr lang="en-US" dirty="0" smtClean="0"/>
              <a:t> (as a second choice) placed as a double rhomboid, single rhomboid, or triangular sling from the </a:t>
            </a:r>
            <a:r>
              <a:rPr lang="en-US" dirty="0" err="1" smtClean="0"/>
              <a:t>frontalis</a:t>
            </a:r>
            <a:r>
              <a:rPr lang="en-US" dirty="0" smtClean="0"/>
              <a:t> to the lid produces the best result. </a:t>
            </a:r>
            <a:endParaRPr lang="en-US" dirty="0" smtClean="0"/>
          </a:p>
          <a:p>
            <a:pPr marL="1062990" lvl="2" indent="-514350"/>
            <a:r>
              <a:rPr lang="en-US" dirty="0" smtClean="0"/>
              <a:t>Other </a:t>
            </a:r>
            <a:r>
              <a:rPr lang="en-US" dirty="0" smtClean="0"/>
              <a:t>materials, such as catgut, collagen, </a:t>
            </a:r>
            <a:r>
              <a:rPr lang="en-US" dirty="0" err="1" smtClean="0"/>
              <a:t>Prolene</a:t>
            </a:r>
            <a:r>
              <a:rPr lang="en-US" dirty="0" smtClean="0"/>
              <a:t>, silicone, stainless steel, silk, skin, </a:t>
            </a:r>
            <a:r>
              <a:rPr lang="en-US" dirty="0" err="1" smtClean="0"/>
              <a:t>Supramid</a:t>
            </a:r>
            <a:r>
              <a:rPr lang="en-US" dirty="0" smtClean="0"/>
              <a:t>, sclera, tantalum, tarsus, and recently </a:t>
            </a:r>
            <a:r>
              <a:rPr lang="en-US" dirty="0" err="1" smtClean="0"/>
              <a:t>Mersilene</a:t>
            </a:r>
            <a:r>
              <a:rPr lang="en-US" dirty="0" smtClean="0"/>
              <a:t> mesh, umbilical vein, tendon, and other new synthetics, have been tried. </a:t>
            </a:r>
          </a:p>
          <a:p>
            <a:pPr marL="514350" lvl="0" indent="-514350">
              <a:buFont typeface="+mj-lt"/>
              <a:buAutoNum type="arabicPeriod"/>
            </a:pPr>
            <a:r>
              <a:rPr lang="en-US" dirty="0" smtClean="0"/>
              <a:t>Principle:  </a:t>
            </a:r>
            <a:r>
              <a:rPr lang="en-US" dirty="0" err="1" smtClean="0"/>
              <a:t>Transfering</a:t>
            </a:r>
            <a:r>
              <a:rPr lang="en-US" dirty="0" smtClean="0"/>
              <a:t> </a:t>
            </a:r>
            <a:r>
              <a:rPr lang="en-US" dirty="0" smtClean="0"/>
              <a:t>the lift of the upper </a:t>
            </a:r>
            <a:r>
              <a:rPr lang="en-US" dirty="0" smtClean="0"/>
              <a:t>lids </a:t>
            </a:r>
            <a:r>
              <a:rPr lang="en-US" dirty="0" smtClean="0"/>
              <a:t>to </a:t>
            </a:r>
            <a:r>
              <a:rPr lang="en-US" dirty="0" err="1" smtClean="0"/>
              <a:t>frontalis</a:t>
            </a:r>
            <a:r>
              <a:rPr lang="en-US" dirty="0" smtClean="0"/>
              <a:t> muscle </a:t>
            </a:r>
            <a:endParaRPr lang="en-US" dirty="0" smtClean="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381000"/>
            <a:ext cx="3352800" cy="6172200"/>
          </a:xfrm>
        </p:spPr>
        <p:txBody>
          <a:bodyPr>
            <a:normAutofit/>
          </a:bodyPr>
          <a:lstStyle/>
          <a:p>
            <a:pPr>
              <a:buNone/>
            </a:pPr>
            <a:r>
              <a:rPr lang="en-US" sz="2400" b="1" i="1" dirty="0" err="1" smtClean="0"/>
              <a:t>Orbicularis</a:t>
            </a:r>
            <a:r>
              <a:rPr lang="en-US" sz="2400" b="1" i="1" dirty="0" smtClean="0"/>
              <a:t> </a:t>
            </a:r>
            <a:r>
              <a:rPr lang="en-US" sz="2400" b="1" i="1" dirty="0" err="1" smtClean="0"/>
              <a:t>oculi</a:t>
            </a:r>
            <a:r>
              <a:rPr lang="en-US" sz="2400" b="1" i="1" dirty="0" smtClean="0"/>
              <a:t> muscle </a:t>
            </a:r>
            <a:r>
              <a:rPr lang="en-US" sz="2400" b="1" i="1" dirty="0" smtClean="0"/>
              <a:t>anatomy</a:t>
            </a:r>
          </a:p>
          <a:p>
            <a:pPr marL="514350" indent="-514350">
              <a:buAutoNum type="alphaUcParenBoth"/>
            </a:pPr>
            <a:r>
              <a:rPr lang="en-US" sz="2400" b="1" i="1" dirty="0" err="1" smtClean="0"/>
              <a:t>Frontalis</a:t>
            </a:r>
            <a:r>
              <a:rPr lang="en-US" sz="2400" b="1" i="1" dirty="0" smtClean="0"/>
              <a:t>, </a:t>
            </a:r>
            <a:endParaRPr lang="en-US" sz="2400" b="1" i="1" dirty="0" smtClean="0"/>
          </a:p>
          <a:p>
            <a:pPr marL="514350" indent="-514350">
              <a:buAutoNum type="alphaUcParenBoth"/>
            </a:pPr>
            <a:r>
              <a:rPr lang="en-US" sz="2400" b="1" i="1" dirty="0" err="1" smtClean="0"/>
              <a:t>Corrugator</a:t>
            </a:r>
            <a:r>
              <a:rPr lang="en-US" sz="2400" b="1" i="1" dirty="0" smtClean="0"/>
              <a:t> </a:t>
            </a:r>
            <a:r>
              <a:rPr lang="en-US" sz="2400" b="1" i="1" dirty="0" err="1" smtClean="0"/>
              <a:t>superciliaris</a:t>
            </a:r>
            <a:r>
              <a:rPr lang="en-US" sz="2400" b="1" i="1" dirty="0" smtClean="0"/>
              <a:t>, </a:t>
            </a:r>
            <a:endParaRPr lang="en-US" sz="2400" b="1" i="1" dirty="0" smtClean="0"/>
          </a:p>
          <a:p>
            <a:pPr marL="514350" indent="-514350">
              <a:buAutoNum type="alphaUcParenBoth"/>
            </a:pPr>
            <a:r>
              <a:rPr lang="en-US" sz="2400" b="1" i="1" dirty="0" err="1" smtClean="0"/>
              <a:t>Procerus</a:t>
            </a:r>
            <a:r>
              <a:rPr lang="en-US" sz="2400" b="1" i="1" dirty="0" smtClean="0"/>
              <a:t>, </a:t>
            </a:r>
            <a:endParaRPr lang="en-US" sz="2400" b="1" i="1" dirty="0" smtClean="0"/>
          </a:p>
          <a:p>
            <a:pPr marL="514350" indent="-514350">
              <a:buAutoNum type="alphaUcParenBoth"/>
            </a:pPr>
            <a:r>
              <a:rPr lang="en-US" sz="2400" b="1" i="1" dirty="0" smtClean="0"/>
              <a:t>Orbital </a:t>
            </a:r>
            <a:r>
              <a:rPr lang="en-US" sz="2400" b="1" i="1" dirty="0" err="1" smtClean="0"/>
              <a:t>orbicularis</a:t>
            </a:r>
            <a:r>
              <a:rPr lang="en-US" sz="2400" b="1" i="1" dirty="0" smtClean="0"/>
              <a:t>, </a:t>
            </a:r>
            <a:endParaRPr lang="en-US" sz="2400" b="1" i="1" dirty="0" smtClean="0"/>
          </a:p>
          <a:p>
            <a:pPr marL="514350" indent="-514350">
              <a:buAutoNum type="alphaUcParenBoth"/>
            </a:pPr>
            <a:r>
              <a:rPr lang="en-US" sz="2400" b="1" i="1" dirty="0" err="1" smtClean="0"/>
              <a:t>Preseptal</a:t>
            </a:r>
            <a:r>
              <a:rPr lang="en-US" sz="2400" b="1" i="1" dirty="0" smtClean="0"/>
              <a:t> </a:t>
            </a:r>
            <a:r>
              <a:rPr lang="en-US" sz="2400" b="1" i="1" dirty="0" err="1" smtClean="0"/>
              <a:t>orbicularis</a:t>
            </a:r>
            <a:r>
              <a:rPr lang="en-US" sz="2400" b="1" i="1" dirty="0" smtClean="0"/>
              <a:t>, </a:t>
            </a:r>
            <a:endParaRPr lang="en-US" sz="2400" b="1" i="1" dirty="0" smtClean="0"/>
          </a:p>
          <a:p>
            <a:pPr marL="514350" indent="-514350">
              <a:buAutoNum type="alphaUcParenBoth"/>
            </a:pPr>
            <a:r>
              <a:rPr lang="en-US" sz="2400" b="1" i="1" dirty="0" err="1" smtClean="0"/>
              <a:t>Pretarsal</a:t>
            </a:r>
            <a:r>
              <a:rPr lang="en-US" sz="2400" b="1" i="1" dirty="0" smtClean="0"/>
              <a:t> </a:t>
            </a:r>
            <a:r>
              <a:rPr lang="en-US" sz="2400" b="1" i="1" dirty="0" err="1" smtClean="0"/>
              <a:t>orbicularis</a:t>
            </a:r>
            <a:r>
              <a:rPr lang="en-US" sz="2400" b="1" i="1" dirty="0" smtClean="0"/>
              <a:t>.</a:t>
            </a:r>
            <a:endParaRPr lang="en-US" sz="2400" b="1" i="1" dirty="0" smtClean="0"/>
          </a:p>
        </p:txBody>
      </p:sp>
      <p:pic>
        <p:nvPicPr>
          <p:cNvPr id="2050" name="Picture 2" descr="C:\Documents and Settings\User\Desktop\ptosis\orb oculi ms.jpg"/>
          <p:cNvPicPr>
            <a:picLocks noChangeAspect="1" noChangeArrowheads="1"/>
          </p:cNvPicPr>
          <p:nvPr/>
        </p:nvPicPr>
        <p:blipFill>
          <a:blip r:embed="rId2" cstate="print"/>
          <a:srcRect/>
          <a:stretch>
            <a:fillRect/>
          </a:stretch>
        </p:blipFill>
        <p:spPr bwMode="auto">
          <a:xfrm>
            <a:off x="381000" y="381000"/>
            <a:ext cx="5257800" cy="57150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94248"/>
          </a:xfrm>
        </p:spPr>
        <p:txBody>
          <a:bodyPr>
            <a:normAutofit/>
          </a:bodyPr>
          <a:lstStyle/>
          <a:p>
            <a:pPr marL="514350" lvl="0" indent="-514350">
              <a:buFont typeface="+mj-lt"/>
              <a:buAutoNum type="arabicPeriod" startAt="3"/>
            </a:pPr>
            <a:r>
              <a:rPr lang="en-US" dirty="0" smtClean="0"/>
              <a:t>Result (cont’):</a:t>
            </a:r>
            <a:endParaRPr lang="en-US" dirty="0" smtClean="0"/>
          </a:p>
          <a:p>
            <a:pPr lvl="2"/>
            <a:r>
              <a:rPr lang="en-US" dirty="0" smtClean="0"/>
              <a:t>using a sling for unilateral </a:t>
            </a:r>
            <a:r>
              <a:rPr lang="en-US" dirty="0" err="1" smtClean="0"/>
              <a:t>ptosis</a:t>
            </a:r>
            <a:r>
              <a:rPr lang="en-US" dirty="0" smtClean="0"/>
              <a:t> produces a cosmetic blemish on downward gaze because the motion of the lid is restricted when following the downward movement of the globe; however, </a:t>
            </a:r>
            <a:r>
              <a:rPr lang="en-US" dirty="0" smtClean="0"/>
              <a:t>The </a:t>
            </a:r>
            <a:r>
              <a:rPr lang="en-US" dirty="0" smtClean="0"/>
              <a:t>patient can learn to move one side of the brow to set the lid level close to that of the unaffected side and can ease the brow on </a:t>
            </a:r>
            <a:r>
              <a:rPr lang="en-US" dirty="0" err="1" smtClean="0"/>
              <a:t>downgaze</a:t>
            </a:r>
            <a:r>
              <a:rPr lang="en-US" dirty="0" smtClean="0"/>
              <a:t> to minimize asymmetry. </a:t>
            </a:r>
          </a:p>
          <a:p>
            <a:pPr lvl="2"/>
            <a:r>
              <a:rPr lang="en-US" dirty="0" smtClean="0"/>
              <a:t>Use of a bilateral sling is now accepted in patients with unilateral </a:t>
            </a:r>
            <a:r>
              <a:rPr lang="en-US" dirty="0" err="1" smtClean="0"/>
              <a:t>ptosis</a:t>
            </a:r>
            <a:r>
              <a:rPr lang="en-US" dirty="0" smtClean="0"/>
              <a:t> or with unilateral jaw-winking phenomenon to give symmetry to the 2 lids. This is felt by some to be cosmetically pleasing and to give coordination to the movements of the lids as they follow the globe in the up and down positions</a:t>
            </a:r>
          </a:p>
          <a:p>
            <a:endParaRPr lang="en-US" dirty="0"/>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791200"/>
          </a:xfrm>
        </p:spPr>
        <p:txBody>
          <a:bodyPr>
            <a:normAutofit fontScale="85000" lnSpcReduction="20000"/>
          </a:bodyPr>
          <a:lstStyle/>
          <a:p>
            <a:pPr lvl="0">
              <a:buNone/>
            </a:pPr>
            <a:r>
              <a:rPr lang="en-US" b="1" u="sng" dirty="0" err="1" smtClean="0"/>
              <a:t>Levator</a:t>
            </a:r>
            <a:r>
              <a:rPr lang="en-US" b="1" u="sng" dirty="0" smtClean="0"/>
              <a:t> resection</a:t>
            </a:r>
            <a:endParaRPr lang="en-US" u="sng" dirty="0" smtClean="0"/>
          </a:p>
          <a:p>
            <a:pPr marL="514350" lvl="0" indent="-514350">
              <a:buFont typeface="+mj-lt"/>
              <a:buAutoNum type="arabicPeriod"/>
            </a:pPr>
            <a:r>
              <a:rPr lang="en-US" dirty="0" smtClean="0"/>
              <a:t>Principle:</a:t>
            </a:r>
          </a:p>
          <a:p>
            <a:pPr marL="1062990" lvl="2" indent="-514350">
              <a:buFont typeface="Wingdings" pitchFamily="2" charset="2"/>
              <a:buChar char="Ø"/>
            </a:pPr>
            <a:r>
              <a:rPr lang="en-US" dirty="0" smtClean="0"/>
              <a:t>Strengthening </a:t>
            </a:r>
            <a:r>
              <a:rPr lang="en-US" dirty="0" smtClean="0"/>
              <a:t>the </a:t>
            </a:r>
            <a:r>
              <a:rPr lang="en-US" dirty="0" err="1" smtClean="0"/>
              <a:t>levetor</a:t>
            </a:r>
            <a:r>
              <a:rPr lang="en-US" dirty="0" smtClean="0"/>
              <a:t> muscle by its resection (shortening) and recession of its insertion</a:t>
            </a:r>
          </a:p>
          <a:p>
            <a:pPr marL="514350" lvl="0" indent="-514350">
              <a:buFont typeface="+mj-lt"/>
              <a:buAutoNum type="arabicPeriod"/>
            </a:pPr>
            <a:r>
              <a:rPr lang="en-US" dirty="0" smtClean="0"/>
              <a:t>Type</a:t>
            </a:r>
          </a:p>
          <a:p>
            <a:pPr marL="1062990" lvl="2" indent="-514350">
              <a:buFont typeface="Wingdings" pitchFamily="2" charset="2"/>
              <a:buChar char="Ø"/>
            </a:pPr>
            <a:r>
              <a:rPr lang="en-US" dirty="0" err="1" smtClean="0"/>
              <a:t>Blascovics</a:t>
            </a:r>
            <a:r>
              <a:rPr lang="en-US" dirty="0" smtClean="0"/>
              <a:t> </a:t>
            </a:r>
            <a:r>
              <a:rPr lang="en-US" dirty="0" smtClean="0"/>
              <a:t>Operation: </a:t>
            </a:r>
            <a:r>
              <a:rPr lang="en-US" dirty="0" err="1" smtClean="0"/>
              <a:t>Conjuctival</a:t>
            </a:r>
            <a:r>
              <a:rPr lang="en-US" dirty="0" smtClean="0"/>
              <a:t> approach; with or without partial </a:t>
            </a:r>
            <a:r>
              <a:rPr lang="en-US" dirty="0" err="1" smtClean="0"/>
              <a:t>tarsectomy</a:t>
            </a:r>
            <a:endParaRPr lang="en-US" dirty="0" smtClean="0"/>
          </a:p>
          <a:p>
            <a:pPr marL="1062990" lvl="2" indent="-514350">
              <a:buFont typeface="Wingdings" pitchFamily="2" charset="2"/>
              <a:buChar char="Ø"/>
            </a:pPr>
            <a:r>
              <a:rPr lang="en-US" dirty="0" err="1" smtClean="0"/>
              <a:t>Everbusch’s</a:t>
            </a:r>
            <a:r>
              <a:rPr lang="en-US" dirty="0" smtClean="0"/>
              <a:t> </a:t>
            </a:r>
            <a:r>
              <a:rPr lang="en-US" dirty="0" smtClean="0"/>
              <a:t>Operation: Skin approach</a:t>
            </a:r>
          </a:p>
          <a:p>
            <a:pPr lvl="0">
              <a:buNone/>
            </a:pPr>
            <a:endParaRPr lang="en-US" b="1" u="sng" dirty="0" smtClean="0"/>
          </a:p>
          <a:p>
            <a:pPr lvl="0">
              <a:buNone/>
            </a:pPr>
            <a:r>
              <a:rPr lang="en-US" b="1" u="sng" dirty="0" err="1" smtClean="0"/>
              <a:t>Orbicularis</a:t>
            </a:r>
            <a:r>
              <a:rPr lang="en-US" b="1" u="sng" dirty="0" smtClean="0"/>
              <a:t> </a:t>
            </a:r>
            <a:r>
              <a:rPr lang="en-US" b="1" u="sng" dirty="0" err="1" smtClean="0"/>
              <a:t>plication</a:t>
            </a:r>
            <a:r>
              <a:rPr lang="en-US" b="1" u="sng" dirty="0" smtClean="0"/>
              <a:t> for </a:t>
            </a:r>
            <a:r>
              <a:rPr lang="en-US" b="1" u="sng" dirty="0" err="1" smtClean="0"/>
              <a:t>ptosis</a:t>
            </a:r>
            <a:endParaRPr lang="en-US" b="1" u="sng" dirty="0" smtClean="0"/>
          </a:p>
          <a:p>
            <a:pPr lvl="1">
              <a:buFont typeface="Wingdings" pitchFamily="2" charset="2"/>
              <a:buChar char="Ø"/>
            </a:pPr>
            <a:r>
              <a:rPr lang="en-US" dirty="0" smtClean="0"/>
              <a:t>This </a:t>
            </a:r>
            <a:r>
              <a:rPr lang="en-US" dirty="0" smtClean="0"/>
              <a:t>procedure involves exposure of the </a:t>
            </a:r>
            <a:r>
              <a:rPr lang="en-US" dirty="0" err="1" smtClean="0"/>
              <a:t>orbicularis</a:t>
            </a:r>
            <a:r>
              <a:rPr lang="en-US" dirty="0" smtClean="0"/>
              <a:t> </a:t>
            </a:r>
            <a:r>
              <a:rPr lang="en-US" dirty="0" err="1" smtClean="0"/>
              <a:t>oculi</a:t>
            </a:r>
            <a:r>
              <a:rPr lang="en-US" dirty="0" smtClean="0"/>
              <a:t> muscle via a skin flap that starts near the upper orbital margin and progresses downward. The </a:t>
            </a:r>
            <a:r>
              <a:rPr lang="en-US" dirty="0" err="1" smtClean="0"/>
              <a:t>orbicularis</a:t>
            </a:r>
            <a:r>
              <a:rPr lang="en-US" dirty="0" smtClean="0"/>
              <a:t> </a:t>
            </a:r>
            <a:r>
              <a:rPr lang="en-US" dirty="0" err="1" smtClean="0"/>
              <a:t>oculi</a:t>
            </a:r>
            <a:r>
              <a:rPr lang="en-US" dirty="0" smtClean="0"/>
              <a:t> fibers near the lid margin are then joined to the proximal </a:t>
            </a:r>
            <a:r>
              <a:rPr lang="en-US" dirty="0" err="1" smtClean="0"/>
              <a:t>orbicularis</a:t>
            </a:r>
            <a:r>
              <a:rPr lang="en-US" dirty="0" smtClean="0"/>
              <a:t> fibers and the skin flap is sutured back to normal position. </a:t>
            </a:r>
          </a:p>
          <a:p>
            <a:pPr lvl="0">
              <a:buNone/>
            </a:pPr>
            <a:endParaRPr lang="en-US" b="1" u="sng" dirty="0" smtClean="0"/>
          </a:p>
          <a:p>
            <a:pPr lvl="0">
              <a:buNone/>
            </a:pPr>
            <a:r>
              <a:rPr lang="en-US" b="1" u="sng" dirty="0" smtClean="0"/>
              <a:t>Anterior </a:t>
            </a:r>
            <a:r>
              <a:rPr lang="en-US" b="1" u="sng" dirty="0" smtClean="0"/>
              <a:t>approach for </a:t>
            </a:r>
            <a:r>
              <a:rPr lang="en-US" b="1" u="sng" dirty="0" err="1" smtClean="0"/>
              <a:t>levator</a:t>
            </a:r>
            <a:r>
              <a:rPr lang="en-US" b="1" u="sng" dirty="0" smtClean="0"/>
              <a:t> </a:t>
            </a:r>
            <a:r>
              <a:rPr lang="en-US" b="1" u="sng" dirty="0" err="1" smtClean="0"/>
              <a:t>aponeurosis</a:t>
            </a:r>
            <a:r>
              <a:rPr lang="en-US" b="1" u="sng" dirty="0" smtClean="0"/>
              <a:t> repair</a:t>
            </a:r>
            <a:endParaRPr lang="en-US" u="sng" dirty="0" smtClean="0"/>
          </a:p>
          <a:p>
            <a:endParaRPr lang="en-US" dirty="0"/>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05600" y="533400"/>
            <a:ext cx="2185984" cy="990600"/>
          </a:xfrm>
        </p:spPr>
        <p:txBody>
          <a:bodyPr>
            <a:normAutofit fontScale="90000"/>
          </a:bodyPr>
          <a:lstStyle/>
          <a:p>
            <a:pPr algn="ctr"/>
            <a:r>
              <a:rPr lang="en-US" dirty="0" smtClean="0"/>
              <a:t>Muller’s muscle Resection</a:t>
            </a:r>
            <a:endParaRPr lang="en-US" dirty="0"/>
          </a:p>
        </p:txBody>
      </p:sp>
      <p:sp>
        <p:nvSpPr>
          <p:cNvPr id="6" name="Text Placeholder 5"/>
          <p:cNvSpPr>
            <a:spLocks noGrp="1"/>
          </p:cNvSpPr>
          <p:nvPr>
            <p:ph type="body" idx="2"/>
          </p:nvPr>
        </p:nvSpPr>
        <p:spPr>
          <a:xfrm>
            <a:off x="76200" y="5867400"/>
            <a:ext cx="8763000" cy="990600"/>
          </a:xfrm>
        </p:spPr>
        <p:txBody>
          <a:bodyPr>
            <a:normAutofit fontScale="70000" lnSpcReduction="20000"/>
          </a:bodyPr>
          <a:lstStyle/>
          <a:p>
            <a:r>
              <a:rPr lang="en-US" sz="2000" dirty="0" smtClean="0">
                <a:solidFill>
                  <a:schemeClr val="accent2">
                    <a:lumMod val="75000"/>
                  </a:schemeClr>
                </a:solidFill>
              </a:rPr>
              <a:t>Surgical technique illustrated: (a) local </a:t>
            </a:r>
            <a:r>
              <a:rPr lang="en-US" sz="2000" dirty="0" err="1" smtClean="0">
                <a:solidFill>
                  <a:schemeClr val="accent2">
                    <a:lumMod val="75000"/>
                  </a:schemeClr>
                </a:solidFill>
              </a:rPr>
              <a:t>anaesthetic</a:t>
            </a:r>
            <a:r>
              <a:rPr lang="en-US" sz="2000" dirty="0" smtClean="0">
                <a:solidFill>
                  <a:schemeClr val="accent2">
                    <a:lumMod val="75000"/>
                  </a:schemeClr>
                </a:solidFill>
              </a:rPr>
              <a:t> infiltration, (b) </a:t>
            </a:r>
            <a:r>
              <a:rPr lang="en-US" sz="2000" dirty="0" err="1" smtClean="0">
                <a:solidFill>
                  <a:schemeClr val="accent2">
                    <a:lumMod val="75000"/>
                  </a:schemeClr>
                </a:solidFill>
              </a:rPr>
              <a:t>Müller's</a:t>
            </a:r>
            <a:r>
              <a:rPr lang="en-US" sz="2000" dirty="0" smtClean="0">
                <a:solidFill>
                  <a:schemeClr val="accent2">
                    <a:lumMod val="75000"/>
                  </a:schemeClr>
                </a:solidFill>
              </a:rPr>
              <a:t> muscle stripped from the </a:t>
            </a:r>
            <a:r>
              <a:rPr lang="en-US" sz="2000" dirty="0" err="1" smtClean="0">
                <a:solidFill>
                  <a:schemeClr val="accent2">
                    <a:lumMod val="75000"/>
                  </a:schemeClr>
                </a:solidFill>
              </a:rPr>
              <a:t>aponeurosis</a:t>
            </a:r>
            <a:r>
              <a:rPr lang="en-US" sz="2000" dirty="0" smtClean="0">
                <a:solidFill>
                  <a:schemeClr val="accent2">
                    <a:lumMod val="75000"/>
                  </a:schemeClr>
                </a:solidFill>
              </a:rPr>
              <a:t>, (c) subtotal resection of </a:t>
            </a:r>
            <a:r>
              <a:rPr lang="en-US" sz="2000" dirty="0" err="1" smtClean="0">
                <a:solidFill>
                  <a:schemeClr val="accent2">
                    <a:lumMod val="75000"/>
                  </a:schemeClr>
                </a:solidFill>
              </a:rPr>
              <a:t>Müller's</a:t>
            </a:r>
            <a:r>
              <a:rPr lang="en-US" sz="2000" dirty="0" smtClean="0">
                <a:solidFill>
                  <a:schemeClr val="accent2">
                    <a:lumMod val="75000"/>
                  </a:schemeClr>
                </a:solidFill>
              </a:rPr>
              <a:t> muscle. (d) 5/0 silk passed through </a:t>
            </a:r>
            <a:r>
              <a:rPr lang="en-US" sz="2000" dirty="0" err="1" smtClean="0">
                <a:solidFill>
                  <a:schemeClr val="accent2">
                    <a:lumMod val="75000"/>
                  </a:schemeClr>
                </a:solidFill>
              </a:rPr>
              <a:t>forniceal</a:t>
            </a:r>
            <a:r>
              <a:rPr lang="en-US" sz="2000" dirty="0" smtClean="0">
                <a:solidFill>
                  <a:schemeClr val="accent2">
                    <a:lumMod val="75000"/>
                  </a:schemeClr>
                </a:solidFill>
              </a:rPr>
              <a:t> conjunctiva, </a:t>
            </a:r>
            <a:r>
              <a:rPr lang="en-US" sz="2000" dirty="0" err="1" smtClean="0">
                <a:solidFill>
                  <a:schemeClr val="accent2">
                    <a:lumMod val="75000"/>
                  </a:schemeClr>
                </a:solidFill>
              </a:rPr>
              <a:t>Müller's</a:t>
            </a:r>
            <a:r>
              <a:rPr lang="en-US" sz="2000" dirty="0" smtClean="0">
                <a:solidFill>
                  <a:schemeClr val="accent2">
                    <a:lumMod val="75000"/>
                  </a:schemeClr>
                </a:solidFill>
              </a:rPr>
              <a:t> muscle stump, the upper border of tarsal plate (e), and through to the skin crease (f). Two further double-ended 5/0 silk sutures are passed (g), and tied over cotton bolsters (</a:t>
            </a:r>
            <a:r>
              <a:rPr lang="en-US" sz="2000" dirty="0" err="1" smtClean="0">
                <a:solidFill>
                  <a:schemeClr val="accent2">
                    <a:lumMod val="75000"/>
                  </a:schemeClr>
                </a:solidFill>
              </a:rPr>
              <a:t>h,i</a:t>
            </a:r>
            <a:r>
              <a:rPr lang="en-US" sz="2000" dirty="0" smtClean="0">
                <a:solidFill>
                  <a:schemeClr val="accent2">
                    <a:lumMod val="75000"/>
                  </a:schemeClr>
                </a:solidFill>
              </a:rPr>
              <a:t>).</a:t>
            </a:r>
            <a:endParaRPr lang="en-US" sz="2000" dirty="0" smtClean="0">
              <a:solidFill>
                <a:schemeClr val="accent2">
                  <a:lumMod val="75000"/>
                </a:schemeClr>
              </a:solidFill>
            </a:endParaRPr>
          </a:p>
        </p:txBody>
      </p:sp>
      <p:pic>
        <p:nvPicPr>
          <p:cNvPr id="4" name="Content Placeholder 3" descr="Unfortunately we are unable to &#10;provide accessible alternative text for this. If you require assistance &#10;to access this image, please contact help@nature.com or the author"/>
          <p:cNvPicPr>
            <a:picLocks noGrp="1"/>
          </p:cNvPicPr>
          <p:nvPr>
            <p:ph sz="half" idx="1"/>
          </p:nvPr>
        </p:nvPicPr>
        <p:blipFill>
          <a:blip r:embed="rId2" cstate="print"/>
          <a:stretch>
            <a:fillRect/>
          </a:stretch>
        </p:blipFill>
        <p:spPr bwMode="auto">
          <a:xfrm>
            <a:off x="76200" y="381000"/>
            <a:ext cx="6858000" cy="5562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183880" cy="1051560"/>
          </a:xfrm>
        </p:spPr>
        <p:txBody>
          <a:bodyPr>
            <a:normAutofit/>
          </a:bodyPr>
          <a:lstStyle/>
          <a:p>
            <a:r>
              <a:rPr lang="en-US" dirty="0" smtClean="0"/>
              <a:t>Postoperative </a:t>
            </a:r>
            <a:r>
              <a:rPr lang="en-US" dirty="0" smtClean="0"/>
              <a:t>Care</a:t>
            </a:r>
            <a:endParaRPr lang="en-US" dirty="0"/>
          </a:p>
        </p:txBody>
      </p:sp>
      <p:sp>
        <p:nvSpPr>
          <p:cNvPr id="6" name="Content Placeholder 5"/>
          <p:cNvSpPr>
            <a:spLocks noGrp="1"/>
          </p:cNvSpPr>
          <p:nvPr>
            <p:ph idx="1"/>
          </p:nvPr>
        </p:nvSpPr>
        <p:spPr>
          <a:xfrm>
            <a:off x="381000" y="1828800"/>
            <a:ext cx="8183880" cy="4187952"/>
          </a:xfrm>
        </p:spPr>
        <p:txBody>
          <a:bodyPr>
            <a:normAutofit fontScale="70000" lnSpcReduction="20000"/>
          </a:bodyPr>
          <a:lstStyle/>
          <a:p>
            <a:r>
              <a:rPr lang="en-US" dirty="0" smtClean="0"/>
              <a:t>With </a:t>
            </a:r>
            <a:r>
              <a:rPr lang="en-US" dirty="0" err="1" smtClean="0"/>
              <a:t>levator</a:t>
            </a:r>
            <a:r>
              <a:rPr lang="en-US" dirty="0" smtClean="0"/>
              <a:t> resection or a fascia sling procedure, in which some </a:t>
            </a:r>
            <a:r>
              <a:rPr lang="en-US" dirty="0" err="1" smtClean="0"/>
              <a:t>lagophthalmos</a:t>
            </a:r>
            <a:r>
              <a:rPr lang="en-US" dirty="0" smtClean="0"/>
              <a:t> is expected, the lower lid is pulled up with a modified Frost suture to cover the cornea.</a:t>
            </a:r>
          </a:p>
          <a:p>
            <a:r>
              <a:rPr lang="en-US" dirty="0" smtClean="0"/>
              <a:t>Place antibiotic ointment in the eye and apply a light patch, which should be left in place for 24 hours. Use an antibiotic-steroid ointment on the suture line during the postoperative period and in the eye to guard against possible drying. Generally, only 1-2 weeks of ointment use is necessary for complete adjustment to the new situation. The patient is seen on the first postoperative day mainly to look for exposure problems and infection. If evidence of surface drying or a persistent epithelial defect is observed, the Frost suture may be left in place until healing occurs.</a:t>
            </a:r>
            <a:endParaRPr lang="en-US" dirty="0"/>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880" cy="1051560"/>
          </a:xfrm>
        </p:spPr>
        <p:txBody>
          <a:bodyPr>
            <a:normAutofit/>
          </a:bodyPr>
          <a:lstStyle/>
          <a:p>
            <a:r>
              <a:rPr lang="en-US" dirty="0" smtClean="0"/>
              <a:t>Follow-up</a:t>
            </a:r>
            <a:endParaRPr lang="en-US" dirty="0"/>
          </a:p>
        </p:txBody>
      </p:sp>
      <p:sp>
        <p:nvSpPr>
          <p:cNvPr id="3" name="Content Placeholder 2"/>
          <p:cNvSpPr>
            <a:spLocks noGrp="1"/>
          </p:cNvSpPr>
          <p:nvPr>
            <p:ph idx="1"/>
          </p:nvPr>
        </p:nvSpPr>
        <p:spPr>
          <a:xfrm>
            <a:off x="457200" y="1219200"/>
            <a:ext cx="8183880" cy="4419600"/>
          </a:xfrm>
        </p:spPr>
        <p:txBody>
          <a:bodyPr>
            <a:normAutofit lnSpcReduction="10000"/>
          </a:bodyPr>
          <a:lstStyle/>
          <a:p>
            <a:r>
              <a:rPr lang="en-US" dirty="0" smtClean="0"/>
              <a:t>Remove </a:t>
            </a:r>
            <a:r>
              <a:rPr lang="en-US" dirty="0" smtClean="0"/>
              <a:t>the sutures 5-7 days postoperatively and recheck the patient. </a:t>
            </a:r>
            <a:endParaRPr lang="en-US" dirty="0" smtClean="0"/>
          </a:p>
          <a:p>
            <a:r>
              <a:rPr lang="en-US" dirty="0" smtClean="0"/>
              <a:t>If </a:t>
            </a:r>
            <a:r>
              <a:rPr lang="en-US" dirty="0" err="1" smtClean="0"/>
              <a:t>lagophthalmos</a:t>
            </a:r>
            <a:r>
              <a:rPr lang="en-US" dirty="0" smtClean="0"/>
              <a:t> seems severe and the patient is unable to close the eye, the lid may be taped closed at nighttime, or a bubble-shield moisture chamber may be placed for protection in addition to generous ointment application. </a:t>
            </a:r>
            <a:endParaRPr lang="en-US" dirty="0" smtClean="0"/>
          </a:p>
          <a:p>
            <a:r>
              <a:rPr lang="en-US" dirty="0" smtClean="0"/>
              <a:t>Once </a:t>
            </a:r>
            <a:r>
              <a:rPr lang="en-US" dirty="0" smtClean="0"/>
              <a:t>the repair is stable, a final visit in 1-2 months allows evaluation of the result.</a:t>
            </a:r>
          </a:p>
          <a:p>
            <a:endParaRPr lang="en-US" dirty="0"/>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8784" y="304800"/>
            <a:ext cx="3148016" cy="609600"/>
          </a:xfrm>
        </p:spPr>
        <p:txBody>
          <a:bodyPr>
            <a:normAutofit fontScale="90000"/>
          </a:bodyPr>
          <a:lstStyle/>
          <a:p>
            <a:pPr algn="ctr"/>
            <a:r>
              <a:rPr lang="en-US" sz="3100" dirty="0" smtClean="0"/>
              <a:t>Complications</a:t>
            </a:r>
            <a:endParaRPr lang="en-US" dirty="0"/>
          </a:p>
        </p:txBody>
      </p:sp>
      <p:sp>
        <p:nvSpPr>
          <p:cNvPr id="5" name="Content Placeholder 4"/>
          <p:cNvSpPr>
            <a:spLocks noGrp="1"/>
          </p:cNvSpPr>
          <p:nvPr>
            <p:ph sz="half" idx="1"/>
          </p:nvPr>
        </p:nvSpPr>
        <p:spPr>
          <a:xfrm>
            <a:off x="761372" y="930144"/>
            <a:ext cx="7849228" cy="5394456"/>
          </a:xfrm>
        </p:spPr>
        <p:txBody>
          <a:bodyPr>
            <a:normAutofit fontScale="70000" lnSpcReduction="20000"/>
          </a:bodyPr>
          <a:lstStyle/>
          <a:p>
            <a:pPr lvl="0">
              <a:buNone/>
            </a:pPr>
            <a:r>
              <a:rPr lang="en-US" b="1" dirty="0" err="1" smtClean="0"/>
              <a:t>Undercorrection</a:t>
            </a:r>
            <a:r>
              <a:rPr lang="en-US" dirty="0" smtClean="0"/>
              <a:t> </a:t>
            </a:r>
          </a:p>
          <a:p>
            <a:pPr lvl="0"/>
            <a:r>
              <a:rPr lang="en-US" dirty="0" smtClean="0"/>
              <a:t>Most often, </a:t>
            </a:r>
            <a:r>
              <a:rPr lang="en-US" dirty="0" err="1" smtClean="0"/>
              <a:t>undercorrection</a:t>
            </a:r>
            <a:r>
              <a:rPr lang="en-US" dirty="0" smtClean="0"/>
              <a:t> is caused by inadequate resection of the </a:t>
            </a:r>
            <a:r>
              <a:rPr lang="en-US" dirty="0" err="1" smtClean="0"/>
              <a:t>levator</a:t>
            </a:r>
            <a:r>
              <a:rPr lang="en-US" dirty="0" smtClean="0"/>
              <a:t> tendon owing to inadequate preoperative evaluation.</a:t>
            </a:r>
          </a:p>
          <a:p>
            <a:pPr lvl="0"/>
            <a:r>
              <a:rPr lang="en-US" dirty="0" smtClean="0"/>
              <a:t> Misplaced sutures or slippage of sutures in the postoperative period may also cause this complication. These situations can usually be avoided by careful preoperative evaluation and careful surgery. </a:t>
            </a:r>
          </a:p>
          <a:p>
            <a:pPr lvl="0"/>
            <a:r>
              <a:rPr lang="en-US" dirty="0" smtClean="0"/>
              <a:t>Unfortunately, occasional </a:t>
            </a:r>
            <a:r>
              <a:rPr lang="en-US" dirty="0" err="1" smtClean="0"/>
              <a:t>undercorrections</a:t>
            </a:r>
            <a:r>
              <a:rPr lang="en-US" dirty="0" smtClean="0"/>
              <a:t> occur even when proper preoperative evaluation and excellent surgical technique are used.</a:t>
            </a:r>
          </a:p>
          <a:p>
            <a:pPr lvl="0">
              <a:buNone/>
            </a:pPr>
            <a:r>
              <a:rPr lang="en-US" b="1" dirty="0" smtClean="0"/>
              <a:t>Overcorrection</a:t>
            </a:r>
            <a:endParaRPr lang="en-US" dirty="0" smtClean="0"/>
          </a:p>
          <a:p>
            <a:pPr lvl="0"/>
            <a:r>
              <a:rPr lang="en-US" dirty="0" smtClean="0"/>
              <a:t>Overcorrection in a patient with acquired </a:t>
            </a:r>
            <a:r>
              <a:rPr lang="en-US" dirty="0" err="1" smtClean="0"/>
              <a:t>ptosis</a:t>
            </a:r>
            <a:r>
              <a:rPr lang="en-US" dirty="0" smtClean="0"/>
              <a:t>, particularly </a:t>
            </a:r>
            <a:r>
              <a:rPr lang="en-US" dirty="0" err="1" smtClean="0"/>
              <a:t>levator</a:t>
            </a:r>
            <a:r>
              <a:rPr lang="en-US" dirty="0" smtClean="0"/>
              <a:t> dehiscence, is rather easy to produce if a </a:t>
            </a:r>
            <a:r>
              <a:rPr lang="en-US" dirty="0" err="1" smtClean="0"/>
              <a:t>levator</a:t>
            </a:r>
            <a:r>
              <a:rPr lang="en-US" dirty="0" smtClean="0"/>
              <a:t> resection is performed rather than simply a repair of the dehiscence. This problem was more frequent before the </a:t>
            </a:r>
            <a:r>
              <a:rPr lang="en-US" dirty="0" err="1" smtClean="0"/>
              <a:t>pathophysiology</a:t>
            </a:r>
            <a:r>
              <a:rPr lang="en-US" dirty="0" smtClean="0"/>
              <a:t> of this type of </a:t>
            </a:r>
            <a:r>
              <a:rPr lang="en-US" dirty="0" err="1" smtClean="0"/>
              <a:t>ptosis</a:t>
            </a:r>
            <a:r>
              <a:rPr lang="en-US" dirty="0" smtClean="0"/>
              <a:t> was recognized and when the defect was treated with either anterior or </a:t>
            </a:r>
            <a:r>
              <a:rPr lang="en-US" dirty="0" err="1" smtClean="0"/>
              <a:t>conjunctival</a:t>
            </a:r>
            <a:r>
              <a:rPr lang="en-US" dirty="0" smtClean="0"/>
              <a:t> approach </a:t>
            </a:r>
            <a:r>
              <a:rPr lang="en-US" dirty="0" err="1" smtClean="0"/>
              <a:t>levator</a:t>
            </a:r>
            <a:r>
              <a:rPr lang="en-US" dirty="0" smtClean="0"/>
              <a:t> resection.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0" y="304800"/>
            <a:ext cx="4495800" cy="609600"/>
          </a:xfrm>
        </p:spPr>
        <p:txBody>
          <a:bodyPr>
            <a:normAutofit fontScale="90000"/>
          </a:bodyPr>
          <a:lstStyle/>
          <a:p>
            <a:pPr algn="ctr"/>
            <a:r>
              <a:rPr lang="en-US" sz="3100" dirty="0" smtClean="0"/>
              <a:t>Complications (cont’)</a:t>
            </a:r>
            <a:endParaRPr lang="en-US" dirty="0"/>
          </a:p>
        </p:txBody>
      </p:sp>
      <p:sp>
        <p:nvSpPr>
          <p:cNvPr id="5" name="Content Placeholder 4"/>
          <p:cNvSpPr>
            <a:spLocks noGrp="1"/>
          </p:cNvSpPr>
          <p:nvPr>
            <p:ph sz="half" idx="1"/>
          </p:nvPr>
        </p:nvSpPr>
        <p:spPr>
          <a:xfrm>
            <a:off x="304800" y="930144"/>
            <a:ext cx="8610600" cy="5699256"/>
          </a:xfrm>
        </p:spPr>
        <p:txBody>
          <a:bodyPr>
            <a:normAutofit fontScale="70000" lnSpcReduction="20000"/>
          </a:bodyPr>
          <a:lstStyle/>
          <a:p>
            <a:pPr lvl="0">
              <a:buNone/>
            </a:pPr>
            <a:r>
              <a:rPr lang="en-US" b="1" dirty="0" smtClean="0"/>
              <a:t>Poor or improperly positioned lid crease</a:t>
            </a:r>
            <a:endParaRPr lang="en-US" dirty="0" smtClean="0"/>
          </a:p>
          <a:p>
            <a:pPr lvl="0"/>
            <a:r>
              <a:rPr lang="en-US" dirty="0" smtClean="0"/>
              <a:t>may occur if the skin incision is placed incorrectly or if the skin and </a:t>
            </a:r>
            <a:r>
              <a:rPr lang="en-US" dirty="0" err="1" smtClean="0"/>
              <a:t>orbicularis</a:t>
            </a:r>
            <a:r>
              <a:rPr lang="en-US" dirty="0" smtClean="0"/>
              <a:t> muscle are not fixated to the </a:t>
            </a:r>
            <a:r>
              <a:rPr lang="en-US" dirty="0" err="1" smtClean="0"/>
              <a:t>levator</a:t>
            </a:r>
            <a:r>
              <a:rPr lang="en-US" dirty="0" smtClean="0"/>
              <a:t> </a:t>
            </a:r>
            <a:r>
              <a:rPr lang="en-US" dirty="0" err="1" smtClean="0"/>
              <a:t>aponeurosis</a:t>
            </a:r>
            <a:r>
              <a:rPr lang="en-US" dirty="0" smtClean="0"/>
              <a:t> during the skin closure. </a:t>
            </a:r>
          </a:p>
          <a:p>
            <a:pPr lvl="0">
              <a:buNone/>
            </a:pPr>
            <a:r>
              <a:rPr lang="en-US" b="1" dirty="0" smtClean="0"/>
              <a:t>Peaking of the lid</a:t>
            </a:r>
            <a:endParaRPr lang="en-US" dirty="0" smtClean="0"/>
          </a:p>
          <a:p>
            <a:pPr lvl="0"/>
            <a:r>
              <a:rPr lang="en-US" dirty="0" smtClean="0"/>
              <a:t>Peaking of the lid rarely occurs with </a:t>
            </a:r>
            <a:r>
              <a:rPr lang="en-US" dirty="0" err="1" smtClean="0"/>
              <a:t>levator</a:t>
            </a:r>
            <a:r>
              <a:rPr lang="en-US" dirty="0" smtClean="0"/>
              <a:t> resection if the tarsus is left intact, since its width serves to stabilize the lid contour. However, if sutures are placed unevenly or if suturing is directly to the tarsus in one area and to </a:t>
            </a:r>
            <a:r>
              <a:rPr lang="en-US" dirty="0" err="1" smtClean="0"/>
              <a:t>pretarsal</a:t>
            </a:r>
            <a:r>
              <a:rPr lang="en-US" dirty="0" smtClean="0"/>
              <a:t> tissues in another, contour problems are more likely to occur. </a:t>
            </a:r>
          </a:p>
          <a:p>
            <a:pPr lvl="0">
              <a:buNone/>
            </a:pPr>
            <a:r>
              <a:rPr lang="en-US" b="1" dirty="0" smtClean="0"/>
              <a:t>Exposure </a:t>
            </a:r>
            <a:r>
              <a:rPr lang="en-US" b="1" dirty="0" err="1" smtClean="0"/>
              <a:t>keratitis</a:t>
            </a:r>
            <a:endParaRPr lang="en-US" dirty="0" smtClean="0"/>
          </a:p>
          <a:p>
            <a:pPr lvl="0">
              <a:buNone/>
            </a:pPr>
            <a:r>
              <a:rPr lang="en-US" b="1" dirty="0" smtClean="0"/>
              <a:t>Corneal abrasion</a:t>
            </a:r>
            <a:endParaRPr lang="en-US" dirty="0" smtClean="0"/>
          </a:p>
          <a:p>
            <a:pPr lvl="0"/>
            <a:r>
              <a:rPr lang="en-US" dirty="0" smtClean="0"/>
              <a:t>Result  from sutures inadvertently placed through the tarsus or </a:t>
            </a:r>
            <a:r>
              <a:rPr lang="en-US" dirty="0" err="1" smtClean="0"/>
              <a:t>conjunctival</a:t>
            </a:r>
            <a:r>
              <a:rPr lang="en-US" dirty="0" smtClean="0"/>
              <a:t> surface. </a:t>
            </a:r>
          </a:p>
          <a:p>
            <a:pPr lvl="0">
              <a:buNone/>
            </a:pPr>
            <a:r>
              <a:rPr lang="en-US" b="1" dirty="0" err="1" smtClean="0"/>
              <a:t>Lagophthalmos</a:t>
            </a:r>
            <a:endParaRPr lang="en-US" dirty="0" smtClean="0"/>
          </a:p>
          <a:p>
            <a:pPr lvl="0">
              <a:buNone/>
            </a:pPr>
            <a:r>
              <a:rPr lang="en-US" b="1" dirty="0" smtClean="0"/>
              <a:t>Infection and inflammatory reactions</a:t>
            </a:r>
            <a:endParaRPr lang="en-US" dirty="0" smtClean="0"/>
          </a:p>
          <a:p>
            <a:pPr lvl="0">
              <a:buNone/>
            </a:pPr>
            <a:r>
              <a:rPr lang="en-US" b="1" dirty="0" smtClean="0"/>
              <a:t>Double vision</a:t>
            </a:r>
            <a:endParaRPr lang="en-US" dirty="0" smtClean="0"/>
          </a:p>
          <a:p>
            <a:pPr lvl="0"/>
            <a:r>
              <a:rPr lang="en-US" dirty="0" smtClean="0"/>
              <a:t>Usually, postoperative </a:t>
            </a:r>
            <a:r>
              <a:rPr lang="en-US" dirty="0" err="1" smtClean="0"/>
              <a:t>diplopia</a:t>
            </a:r>
            <a:r>
              <a:rPr lang="en-US" dirty="0" smtClean="0"/>
              <a:t> is due to direct damage to the superior rectus muscle and sometimes the superior oblique muscle</a:t>
            </a:r>
          </a:p>
          <a:p>
            <a:pPr lvl="0"/>
            <a:r>
              <a:rPr lang="en-US" dirty="0" smtClean="0"/>
              <a:t>Rarely due to direct nerve damage.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3562"/>
            <a:ext cx="7772400" cy="655638"/>
          </a:xfrm>
        </p:spPr>
        <p:txBody>
          <a:bodyPr>
            <a:noAutofit/>
          </a:bodyPr>
          <a:lstStyle/>
          <a:p>
            <a:pPr algn="ctr"/>
            <a:r>
              <a:rPr lang="en-US" sz="7200" b="1" dirty="0" smtClean="0"/>
              <a:t>Overview</a:t>
            </a:r>
            <a:endParaRPr lang="en-US" sz="7200" b="1" dirty="0"/>
          </a:p>
        </p:txBody>
      </p:sp>
      <p:sp>
        <p:nvSpPr>
          <p:cNvPr id="3" name="Content Placeholder 2"/>
          <p:cNvSpPr>
            <a:spLocks noGrp="1"/>
          </p:cNvSpPr>
          <p:nvPr>
            <p:ph idx="1"/>
          </p:nvPr>
        </p:nvSpPr>
        <p:spPr>
          <a:xfrm>
            <a:off x="381000" y="990600"/>
            <a:ext cx="8305800" cy="5105400"/>
          </a:xfrm>
        </p:spPr>
        <p:txBody>
          <a:bodyPr>
            <a:noAutofit/>
          </a:bodyPr>
          <a:lstStyle/>
          <a:p>
            <a:r>
              <a:rPr lang="en-US" sz="3200" b="1" dirty="0" smtClean="0"/>
              <a:t>Indication of Surgery</a:t>
            </a:r>
          </a:p>
          <a:p>
            <a:r>
              <a:rPr lang="en-US" sz="3200" b="1" dirty="0" smtClean="0"/>
              <a:t>Contraindication of Surgery</a:t>
            </a:r>
          </a:p>
          <a:p>
            <a:r>
              <a:rPr lang="en-US" sz="3200" b="1" dirty="0" smtClean="0"/>
              <a:t>Timing of Surgery</a:t>
            </a:r>
          </a:p>
          <a:p>
            <a:r>
              <a:rPr lang="en-US" sz="3200" b="1" dirty="0" err="1" smtClean="0"/>
              <a:t>Relevent</a:t>
            </a:r>
            <a:r>
              <a:rPr lang="en-US" sz="3200" b="1" dirty="0" smtClean="0"/>
              <a:t> Anatomy</a:t>
            </a:r>
          </a:p>
          <a:p>
            <a:r>
              <a:rPr lang="en-US" sz="3200" b="1" dirty="0" smtClean="0"/>
              <a:t>Type &amp; Choice </a:t>
            </a:r>
            <a:r>
              <a:rPr lang="en-US" sz="3200" b="1" dirty="0" smtClean="0"/>
              <a:t>of Operation</a:t>
            </a:r>
          </a:p>
          <a:p>
            <a:r>
              <a:rPr lang="en-US" sz="3200" b="1" dirty="0" smtClean="0"/>
              <a:t>Preoperative Details</a:t>
            </a:r>
          </a:p>
          <a:p>
            <a:r>
              <a:rPr lang="en-US" sz="3200" b="1" dirty="0" err="1" smtClean="0"/>
              <a:t>Intraoperative</a:t>
            </a:r>
            <a:r>
              <a:rPr lang="en-US" sz="3200" b="1" dirty="0" smtClean="0"/>
              <a:t> Details </a:t>
            </a:r>
            <a:endParaRPr lang="en-US" sz="3200" b="1" dirty="0" smtClean="0"/>
          </a:p>
          <a:p>
            <a:pPr>
              <a:buNone/>
            </a:pPr>
            <a:r>
              <a:rPr lang="en-US" sz="3200" b="1" dirty="0" smtClean="0"/>
              <a:t>	</a:t>
            </a:r>
            <a:r>
              <a:rPr lang="en-US" sz="3200" b="1" dirty="0" smtClean="0"/>
              <a:t>(</a:t>
            </a:r>
            <a:r>
              <a:rPr lang="en-US" sz="3200" b="1" dirty="0" smtClean="0"/>
              <a:t>Choosing Approaches &amp; Techniques)</a:t>
            </a:r>
          </a:p>
          <a:p>
            <a:r>
              <a:rPr lang="en-US" sz="3200" b="1" dirty="0" smtClean="0"/>
              <a:t>Postoperative </a:t>
            </a:r>
            <a:r>
              <a:rPr lang="en-US" sz="3200" b="1" dirty="0" smtClean="0"/>
              <a:t>Care &amp; Follow-up</a:t>
            </a:r>
            <a:endParaRPr lang="en-US" sz="3200" b="1" dirty="0" smtClean="0"/>
          </a:p>
          <a:p>
            <a:r>
              <a:rPr lang="en-US" sz="3200" b="1" dirty="0" smtClean="0"/>
              <a:t>Complications</a:t>
            </a:r>
            <a:endParaRPr lang="en-US" sz="3200" b="1"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3" end="3"/>
                                            </p:txEl>
                                          </p:spTgt>
                                        </p:tgtEl>
                                      </p:cBhvr>
                                    </p:animEffect>
                                  </p:childTnLst>
                                </p:cTn>
                              </p:par>
                            </p:childTnLst>
                          </p:cTn>
                        </p:par>
                        <p:par>
                          <p:cTn id="33" fill="hold">
                            <p:stCondLst>
                              <p:cond delay="4000"/>
                            </p:stCondLst>
                            <p:childTnLst>
                              <p:par>
                                <p:cTn id="34" presetID="55"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55"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par>
                          <p:cTn id="45" fill="hold">
                            <p:stCondLst>
                              <p:cond delay="6000"/>
                            </p:stCondLst>
                            <p:childTnLst>
                              <p:par>
                                <p:cTn id="46" presetID="55"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6" end="6"/>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7" end="7"/>
                                            </p:txEl>
                                          </p:spTgt>
                                        </p:tgtEl>
                                      </p:cBhvr>
                                    </p:animEffect>
                                  </p:childTnLst>
                                </p:cTn>
                              </p:par>
                            </p:childTnLst>
                          </p:cTn>
                        </p:par>
                        <p:par>
                          <p:cTn id="56" fill="hold">
                            <p:stCondLst>
                              <p:cond delay="7000"/>
                            </p:stCondLst>
                            <p:childTnLst>
                              <p:par>
                                <p:cTn id="57" presetID="55" presetClass="entr" presetSubtype="0" fill="hold" grpId="0" nodeType="after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8" end="8"/>
                                            </p:txEl>
                                          </p:spTgt>
                                        </p:tgtEl>
                                      </p:cBhvr>
                                    </p:animEffect>
                                  </p:childTnLst>
                                </p:cTn>
                              </p:par>
                            </p:childTnLst>
                          </p:cTn>
                        </p:par>
                        <p:par>
                          <p:cTn id="62" fill="hold">
                            <p:stCondLst>
                              <p:cond delay="8000"/>
                            </p:stCondLst>
                            <p:childTnLst>
                              <p:par>
                                <p:cTn id="63" presetID="55" presetClass="entr" presetSubtype="0" fill="hold" grpId="0" nodeType="after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6"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676400"/>
            <a:ext cx="8915400" cy="4724400"/>
          </a:xfrm>
        </p:spPr>
        <p:txBody>
          <a:bodyPr>
            <a:noAutofit/>
          </a:bodyPr>
          <a:lstStyle/>
          <a:p>
            <a:r>
              <a:rPr lang="en-US" sz="3200" dirty="0" smtClean="0"/>
              <a:t>Reference</a:t>
            </a:r>
            <a:r>
              <a:rPr lang="en-US" sz="2000" dirty="0" smtClean="0"/>
              <a:t/>
            </a:r>
            <a:br>
              <a:rPr lang="en-US" sz="2000" dirty="0" smtClean="0"/>
            </a:br>
            <a:r>
              <a:rPr lang="en-US" sz="2000" dirty="0" smtClean="0"/>
              <a:t> </a:t>
            </a:r>
            <a:r>
              <a:rPr lang="en-US" sz="2000" dirty="0" smtClean="0">
                <a:solidFill>
                  <a:schemeClr val="accent2">
                    <a:lumMod val="75000"/>
                  </a:schemeClr>
                </a:solidFill>
              </a:rPr>
              <a:t/>
            </a:r>
            <a:br>
              <a:rPr lang="en-US" sz="2000" dirty="0" smtClean="0">
                <a:solidFill>
                  <a:schemeClr val="accent2">
                    <a:lumMod val="75000"/>
                  </a:schemeClr>
                </a:solidFill>
              </a:rPr>
            </a:br>
            <a:r>
              <a:rPr lang="en-US" sz="2000" dirty="0" smtClean="0">
                <a:solidFill>
                  <a:schemeClr val="accent2">
                    <a:lumMod val="75000"/>
                  </a:schemeClr>
                </a:solidFill>
              </a:rPr>
              <a:t>1. </a:t>
            </a:r>
            <a:r>
              <a:rPr lang="en-US" sz="2000" b="0" dirty="0" smtClean="0">
                <a:solidFill>
                  <a:schemeClr val="accent2">
                    <a:lumMod val="75000"/>
                  </a:schemeClr>
                </a:solidFill>
              </a:rPr>
              <a:t>Clinical </a:t>
            </a:r>
            <a:r>
              <a:rPr lang="en-US" sz="2000" b="0" dirty="0" smtClean="0">
                <a:solidFill>
                  <a:schemeClr val="accent2">
                    <a:lumMod val="75000"/>
                  </a:schemeClr>
                </a:solidFill>
              </a:rPr>
              <a:t>Ophthalmology for Medical Students, by Staff Members of Ophthalmology Department </a:t>
            </a:r>
            <a:r>
              <a:rPr lang="en-US" sz="2000" b="0" dirty="0" err="1" smtClean="0">
                <a:solidFill>
                  <a:schemeClr val="accent2">
                    <a:lumMod val="75000"/>
                  </a:schemeClr>
                </a:solidFill>
              </a:rPr>
              <a:t>Zagazig</a:t>
            </a:r>
            <a:r>
              <a:rPr lang="en-US" sz="2000" b="0" dirty="0" smtClean="0">
                <a:solidFill>
                  <a:schemeClr val="accent2">
                    <a:lumMod val="75000"/>
                  </a:schemeClr>
                </a:solidFill>
              </a:rPr>
              <a:t>, 3</a:t>
            </a:r>
            <a:r>
              <a:rPr lang="en-US" sz="2000" b="0" baseline="30000" dirty="0" smtClean="0">
                <a:solidFill>
                  <a:schemeClr val="accent2">
                    <a:lumMod val="75000"/>
                  </a:schemeClr>
                </a:solidFill>
              </a:rPr>
              <a:t>rd</a:t>
            </a:r>
            <a:r>
              <a:rPr lang="en-US" sz="2000" b="0" dirty="0" smtClean="0">
                <a:solidFill>
                  <a:schemeClr val="accent2">
                    <a:lumMod val="75000"/>
                  </a:schemeClr>
                </a:solidFill>
              </a:rPr>
              <a:t> </a:t>
            </a:r>
            <a:r>
              <a:rPr lang="en-US" sz="2000" b="0" dirty="0" smtClean="0">
                <a:solidFill>
                  <a:schemeClr val="accent2">
                    <a:lumMod val="75000"/>
                  </a:schemeClr>
                </a:solidFill>
              </a:rPr>
              <a:t>edition</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2. http</a:t>
            </a:r>
            <a:r>
              <a:rPr lang="en-US" sz="2000" b="0" dirty="0" smtClean="0">
                <a:solidFill>
                  <a:schemeClr val="accent2">
                    <a:lumMod val="75000"/>
                  </a:schemeClr>
                </a:solidFill>
              </a:rPr>
              <a:t>://www.ptosis.us</a:t>
            </a:r>
            <a:r>
              <a:rPr lang="en-US" sz="2000" b="0" dirty="0" smtClean="0">
                <a:solidFill>
                  <a:schemeClr val="accent2">
                    <a:lumMod val="75000"/>
                  </a:schemeClr>
                </a:solidFill>
              </a:rPr>
              <a:t>/</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3. http</a:t>
            </a:r>
            <a:r>
              <a:rPr lang="en-US" sz="2000" b="0" dirty="0" smtClean="0">
                <a:solidFill>
                  <a:schemeClr val="accent2">
                    <a:lumMod val="75000"/>
                  </a:schemeClr>
                </a:solidFill>
              </a:rPr>
              <a:t>://emedicine.medscape.com/article/839075-overview </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4. Author</a:t>
            </a:r>
            <a:r>
              <a:rPr lang="en-US" sz="2000" b="0" dirty="0" smtClean="0">
                <a:solidFill>
                  <a:schemeClr val="accent2">
                    <a:lumMod val="75000"/>
                  </a:schemeClr>
                </a:solidFill>
              </a:rPr>
              <a:t>: </a:t>
            </a:r>
            <a:r>
              <a:rPr lang="en-US" sz="2000" b="0" dirty="0" err="1" smtClean="0">
                <a:solidFill>
                  <a:schemeClr val="accent2">
                    <a:lumMod val="75000"/>
                  </a:schemeClr>
                </a:solidFill>
              </a:rPr>
              <a:t>Mounir</a:t>
            </a:r>
            <a:r>
              <a:rPr lang="en-US" sz="2000" b="0" dirty="0" smtClean="0">
                <a:solidFill>
                  <a:schemeClr val="accent2">
                    <a:lumMod val="75000"/>
                  </a:schemeClr>
                </a:solidFill>
              </a:rPr>
              <a:t> </a:t>
            </a:r>
            <a:r>
              <a:rPr lang="en-US" sz="2000" b="0" dirty="0" err="1" smtClean="0">
                <a:solidFill>
                  <a:schemeClr val="accent2">
                    <a:lumMod val="75000"/>
                  </a:schemeClr>
                </a:solidFill>
              </a:rPr>
              <a:t>Bashour</a:t>
            </a:r>
            <a:r>
              <a:rPr lang="en-US" sz="2000" b="0" dirty="0" smtClean="0">
                <a:solidFill>
                  <a:schemeClr val="accent2">
                    <a:lumMod val="75000"/>
                  </a:schemeClr>
                </a:solidFill>
              </a:rPr>
              <a:t>, MD, CM, FRCS(C), PhD, FACS, Assistant Professor of Ophthalmology, McGill University; Clinical Assistant Professor of Ophthalmology, </a:t>
            </a:r>
            <a:r>
              <a:rPr lang="en-US" sz="2000" b="0" dirty="0" err="1" smtClean="0">
                <a:solidFill>
                  <a:schemeClr val="accent2">
                    <a:lumMod val="75000"/>
                  </a:schemeClr>
                </a:solidFill>
              </a:rPr>
              <a:t>Sherbrooke</a:t>
            </a:r>
            <a:r>
              <a:rPr lang="en-US" sz="2000" b="0" dirty="0" smtClean="0">
                <a:solidFill>
                  <a:schemeClr val="accent2">
                    <a:lumMod val="75000"/>
                  </a:schemeClr>
                </a:solidFill>
              </a:rPr>
              <a:t> University; Medical Director, Cornea Laser and Lasik MD</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5. http</a:t>
            </a:r>
            <a:r>
              <a:rPr lang="en-US" sz="2000" b="0" dirty="0" smtClean="0">
                <a:solidFill>
                  <a:schemeClr val="accent2">
                    <a:lumMod val="75000"/>
                  </a:schemeClr>
                </a:solidFill>
              </a:rPr>
              <a:t>://emedicine.medscape.com/article/1212815-treatment</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6. http</a:t>
            </a:r>
            <a:r>
              <a:rPr lang="en-US" sz="2000" b="0" dirty="0" smtClean="0">
                <a:solidFill>
                  <a:schemeClr val="accent2">
                    <a:lumMod val="75000"/>
                  </a:schemeClr>
                </a:solidFill>
              </a:rPr>
              <a:t>://www.nature.com/eye/journal/v17/n9/full/6700623a.html</a:t>
            </a:r>
            <a:br>
              <a:rPr lang="en-US" sz="2000" b="0" dirty="0" smtClean="0">
                <a:solidFill>
                  <a:schemeClr val="accent2">
                    <a:lumMod val="75000"/>
                  </a:schemeClr>
                </a:solidFill>
              </a:rPr>
            </a:br>
            <a:r>
              <a:rPr lang="en-US" sz="2000" b="0" dirty="0" smtClean="0">
                <a:solidFill>
                  <a:schemeClr val="accent2">
                    <a:lumMod val="75000"/>
                  </a:schemeClr>
                </a:solidFill>
              </a:rPr>
              <a:t/>
            </a:r>
            <a:br>
              <a:rPr lang="en-US" sz="2000" b="0" dirty="0" smtClean="0">
                <a:solidFill>
                  <a:schemeClr val="accent2">
                    <a:lumMod val="75000"/>
                  </a:schemeClr>
                </a:solidFill>
              </a:rPr>
            </a:br>
            <a:r>
              <a:rPr lang="en-US" sz="2000" b="0" dirty="0" smtClean="0">
                <a:solidFill>
                  <a:schemeClr val="accent2">
                    <a:lumMod val="75000"/>
                  </a:schemeClr>
                </a:solidFill>
              </a:rPr>
              <a:t>7. http</a:t>
            </a:r>
            <a:r>
              <a:rPr lang="en-US" sz="2000" b="0" dirty="0" smtClean="0">
                <a:solidFill>
                  <a:schemeClr val="accent2">
                    <a:lumMod val="75000"/>
                  </a:schemeClr>
                </a:solidFill>
              </a:rPr>
              <a:t>://</a:t>
            </a:r>
            <a:r>
              <a:rPr lang="en-US" sz="2000" b="0" dirty="0" smtClean="0">
                <a:solidFill>
                  <a:schemeClr val="accent2">
                    <a:lumMod val="75000"/>
                  </a:schemeClr>
                </a:solidFill>
              </a:rPr>
              <a:t>emedicine.medscape.com/article/834932-media</a:t>
            </a:r>
            <a:endParaRPr lang="en-US" sz="2000" b="0" dirty="0">
              <a:solidFill>
                <a:schemeClr val="accent2">
                  <a:lumMod val="75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143000"/>
          </a:xfrm>
        </p:spPr>
        <p:txBody>
          <a:bodyPr>
            <a:normAutofit/>
          </a:bodyPr>
          <a:lstStyle/>
          <a:p>
            <a:pPr algn="ctr"/>
            <a:r>
              <a:rPr lang="en-US" sz="6600" b="1" dirty="0" smtClean="0">
                <a:latin typeface="Algerian" pitchFamily="82" charset="0"/>
              </a:rPr>
              <a:t>Our Goal</a:t>
            </a:r>
            <a:endParaRPr lang="en-US" sz="6600" b="1" dirty="0">
              <a:latin typeface="Algerian" pitchFamily="82" charset="0"/>
            </a:endParaRPr>
          </a:p>
        </p:txBody>
      </p:sp>
      <p:pic>
        <p:nvPicPr>
          <p:cNvPr id="4" name="Content Placeholder 3" descr="http://www.eyeplastics.com/topics/ptosis/images/sample-pre.jpg"/>
          <p:cNvPicPr>
            <a:picLocks noGrp="1"/>
          </p:cNvPicPr>
          <p:nvPr>
            <p:ph idx="1"/>
          </p:nvPr>
        </p:nvPicPr>
        <p:blipFill>
          <a:blip r:embed="rId2" cstate="print"/>
          <a:srcRect/>
          <a:stretch>
            <a:fillRect/>
          </a:stretch>
        </p:blipFill>
        <p:spPr bwMode="auto">
          <a:xfrm>
            <a:off x="685800" y="1857244"/>
            <a:ext cx="7772400" cy="3753111"/>
          </a:xfrm>
          <a:prstGeom prst="rect">
            <a:avLst/>
          </a:prstGeom>
          <a:noFill/>
          <a:ln w="9525">
            <a:noFill/>
            <a:miter lim="800000"/>
            <a:headEnd/>
            <a:tailEnd/>
          </a:ln>
        </p:spPr>
      </p:pic>
      <p:pic>
        <p:nvPicPr>
          <p:cNvPr id="5" name="Picture 4" descr="http://www.eyeplastics.com/topics/ptosis/images/sample-post.jpg"/>
          <p:cNvPicPr/>
          <p:nvPr/>
        </p:nvPicPr>
        <p:blipFill>
          <a:blip r:embed="rId3" cstate="print"/>
          <a:srcRect/>
          <a:stretch>
            <a:fillRect/>
          </a:stretch>
        </p:blipFill>
        <p:spPr bwMode="auto">
          <a:xfrm>
            <a:off x="685800" y="1828800"/>
            <a:ext cx="7848600" cy="3810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strVal val="#ppt_w*0.70"/>
                                          </p:val>
                                        </p:tav>
                                        <p:tav tm="100000">
                                          <p:val>
                                            <p:strVal val="#ppt_w"/>
                                          </p:val>
                                        </p:tav>
                                      </p:tavLst>
                                    </p:anim>
                                    <p:anim calcmode="lin" valueType="num">
                                      <p:cBhvr>
                                        <p:cTn id="20" dur="3000" fill="hold"/>
                                        <p:tgtEl>
                                          <p:spTgt spid="5"/>
                                        </p:tgtEl>
                                        <p:attrNameLst>
                                          <p:attrName>ppt_h</p:attrName>
                                        </p:attrNameLst>
                                      </p:cBhvr>
                                      <p:tavLst>
                                        <p:tav tm="0">
                                          <p:val>
                                            <p:strVal val="#ppt_h"/>
                                          </p:val>
                                        </p:tav>
                                        <p:tav tm="100000">
                                          <p:val>
                                            <p:strVal val="#ppt_h"/>
                                          </p:val>
                                        </p:tav>
                                      </p:tavLst>
                                    </p:anim>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685800"/>
            <a:ext cx="3733800" cy="762000"/>
          </a:xfrm>
          <a:ln>
            <a:solidFill>
              <a:schemeClr val="accent1">
                <a:shade val="50000"/>
              </a:schemeClr>
            </a:solidFill>
          </a:ln>
        </p:spPr>
        <p:txBody>
          <a:bodyPr>
            <a:normAutofit fontScale="92500"/>
          </a:bodyPr>
          <a:lstStyle/>
          <a:p>
            <a:pPr algn="ctr"/>
            <a:r>
              <a:rPr lang="en-US" dirty="0" smtClean="0"/>
              <a:t>Indication of </a:t>
            </a:r>
            <a:r>
              <a:rPr lang="en-US" dirty="0" smtClean="0"/>
              <a:t>Surgery</a:t>
            </a:r>
            <a:endParaRPr lang="en-US" dirty="0" smtClean="0"/>
          </a:p>
        </p:txBody>
      </p:sp>
      <p:sp>
        <p:nvSpPr>
          <p:cNvPr id="5" name="Text Placeholder 4"/>
          <p:cNvSpPr>
            <a:spLocks noGrp="1"/>
          </p:cNvSpPr>
          <p:nvPr>
            <p:ph type="body" sz="half" idx="3"/>
          </p:nvPr>
        </p:nvSpPr>
        <p:spPr>
          <a:xfrm>
            <a:off x="4800600" y="685800"/>
            <a:ext cx="3733800" cy="762000"/>
          </a:xfrm>
          <a:ln>
            <a:solidFill>
              <a:schemeClr val="accent1">
                <a:shade val="50000"/>
              </a:schemeClr>
            </a:solidFill>
          </a:ln>
        </p:spPr>
        <p:txBody>
          <a:bodyPr>
            <a:normAutofit fontScale="92500" lnSpcReduction="10000"/>
          </a:bodyPr>
          <a:lstStyle/>
          <a:p>
            <a:pPr algn="ctr"/>
            <a:r>
              <a:rPr lang="en-US" dirty="0" smtClean="0"/>
              <a:t>Contraindication </a:t>
            </a:r>
            <a:r>
              <a:rPr lang="en-US" dirty="0" smtClean="0"/>
              <a:t>of Surgery</a:t>
            </a:r>
            <a:endParaRPr lang="en-US" dirty="0"/>
          </a:p>
        </p:txBody>
      </p:sp>
      <p:sp>
        <p:nvSpPr>
          <p:cNvPr id="3" name="Content Placeholder 2"/>
          <p:cNvSpPr>
            <a:spLocks noGrp="1"/>
          </p:cNvSpPr>
          <p:nvPr>
            <p:ph sz="quarter" idx="2"/>
          </p:nvPr>
        </p:nvSpPr>
        <p:spPr>
          <a:xfrm>
            <a:off x="685800" y="1600200"/>
            <a:ext cx="3733800" cy="3886200"/>
          </a:xfrm>
          <a:ln>
            <a:solidFill>
              <a:schemeClr val="accent1">
                <a:shade val="50000"/>
              </a:schemeClr>
            </a:solidFill>
          </a:ln>
        </p:spPr>
        <p:txBody>
          <a:bodyPr/>
          <a:lstStyle/>
          <a:p>
            <a:pPr lvl="0"/>
            <a:r>
              <a:rPr lang="en-US" dirty="0" smtClean="0"/>
              <a:t>Congenital </a:t>
            </a:r>
            <a:r>
              <a:rPr lang="en-US" dirty="0" err="1" smtClean="0"/>
              <a:t>ptosis</a:t>
            </a:r>
            <a:endParaRPr lang="en-US" dirty="0" smtClean="0"/>
          </a:p>
          <a:p>
            <a:pPr lvl="0"/>
            <a:r>
              <a:rPr lang="en-US" dirty="0" smtClean="0"/>
              <a:t>Acquired </a:t>
            </a:r>
            <a:r>
              <a:rPr lang="en-US" dirty="0" err="1" smtClean="0"/>
              <a:t>ptosis</a:t>
            </a:r>
            <a:r>
              <a:rPr lang="en-US" dirty="0" smtClean="0"/>
              <a:t> after treatment of the causes failed or impossible (except in </a:t>
            </a:r>
            <a:r>
              <a:rPr lang="en-US" dirty="0" err="1" smtClean="0"/>
              <a:t>mythenia</a:t>
            </a:r>
            <a:r>
              <a:rPr lang="en-US" dirty="0" smtClean="0"/>
              <a:t> gravis, hysterical </a:t>
            </a:r>
            <a:r>
              <a:rPr lang="en-US" dirty="0" err="1" smtClean="0"/>
              <a:t>ptosis</a:t>
            </a:r>
            <a:r>
              <a:rPr lang="en-US" dirty="0" smtClean="0"/>
              <a:t> or pseudo-</a:t>
            </a:r>
            <a:r>
              <a:rPr lang="en-US" dirty="0" err="1" smtClean="0"/>
              <a:t>ptosis</a:t>
            </a:r>
            <a:r>
              <a:rPr lang="en-US" dirty="0" smtClean="0"/>
              <a:t>)</a:t>
            </a:r>
          </a:p>
          <a:p>
            <a:endParaRPr lang="en-US" dirty="0"/>
          </a:p>
        </p:txBody>
      </p:sp>
      <p:sp>
        <p:nvSpPr>
          <p:cNvPr id="6" name="Content Placeholder 5"/>
          <p:cNvSpPr>
            <a:spLocks noGrp="1"/>
          </p:cNvSpPr>
          <p:nvPr>
            <p:ph sz="quarter" idx="4"/>
          </p:nvPr>
        </p:nvSpPr>
        <p:spPr>
          <a:xfrm>
            <a:off x="4800600" y="1600200"/>
            <a:ext cx="3733800" cy="3886200"/>
          </a:xfrm>
          <a:ln>
            <a:solidFill>
              <a:schemeClr val="accent1">
                <a:shade val="50000"/>
              </a:schemeClr>
            </a:solidFill>
          </a:ln>
        </p:spPr>
        <p:txBody>
          <a:bodyPr/>
          <a:lstStyle/>
          <a:p>
            <a:pPr lvl="0"/>
            <a:r>
              <a:rPr lang="en-US" dirty="0" smtClean="0"/>
              <a:t>Complete III nerve paralysis (except after treatment of paralytic squint to prevent </a:t>
            </a:r>
            <a:r>
              <a:rPr lang="en-US" dirty="0" err="1" smtClean="0"/>
              <a:t>diplopia</a:t>
            </a:r>
            <a:r>
              <a:rPr lang="en-US" dirty="0" smtClean="0"/>
              <a:t>)</a:t>
            </a:r>
          </a:p>
          <a:p>
            <a:pPr lvl="0"/>
            <a:r>
              <a:rPr lang="en-US" dirty="0" smtClean="0"/>
              <a:t>Corneal anesthesia or absence of Bell’s phenomenon</a:t>
            </a:r>
          </a:p>
          <a:p>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 calcmode="lin" valueType="num">
                                      <p:cBhvr additive="base">
                                        <p:cTn id="2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3">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bg/>
                                          </p:spTgt>
                                        </p:tgtEl>
                                        <p:attrNameLst>
                                          <p:attrName>style.visibility</p:attrName>
                                        </p:attrNameLst>
                                      </p:cBhvr>
                                      <p:to>
                                        <p:strVal val="visible"/>
                                      </p:to>
                                    </p:set>
                                    <p:anim calcmode="lin" valueType="num">
                                      <p:cBhvr additive="base">
                                        <p:cTn id="3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6">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additive="base">
                                        <p:cTn id="4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3" grpId="0" uiExpand="1" build="p" animBg="1"/>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152400"/>
            <a:ext cx="8183880" cy="1051560"/>
          </a:xfrm>
        </p:spPr>
        <p:txBody>
          <a:bodyPr>
            <a:normAutofit/>
          </a:bodyPr>
          <a:lstStyle/>
          <a:p>
            <a:pPr algn="ctr"/>
            <a:r>
              <a:rPr lang="en-US" sz="5400" b="1" dirty="0" smtClean="0"/>
              <a:t>Timing of </a:t>
            </a:r>
            <a:r>
              <a:rPr lang="en-US" sz="5400" b="1" dirty="0" smtClean="0"/>
              <a:t>Surgery</a:t>
            </a:r>
            <a:endParaRPr lang="en-US" sz="5400" dirty="0"/>
          </a:p>
        </p:txBody>
      </p:sp>
      <p:sp>
        <p:nvSpPr>
          <p:cNvPr id="8" name="Content Placeholder 7"/>
          <p:cNvSpPr>
            <a:spLocks noGrp="1"/>
          </p:cNvSpPr>
          <p:nvPr>
            <p:ph idx="1"/>
          </p:nvPr>
        </p:nvSpPr>
        <p:spPr>
          <a:xfrm>
            <a:off x="685800" y="1295400"/>
            <a:ext cx="8153400" cy="4724400"/>
          </a:xfrm>
        </p:spPr>
        <p:txBody>
          <a:bodyPr>
            <a:normAutofit lnSpcReduction="10000"/>
          </a:bodyPr>
          <a:lstStyle/>
          <a:p>
            <a:pPr marL="514350" lvl="0" indent="-514350">
              <a:buNone/>
            </a:pPr>
            <a:r>
              <a:rPr lang="en-US" b="1" dirty="0" smtClean="0"/>
              <a:t>Mild &amp; moderate (partial </a:t>
            </a:r>
            <a:r>
              <a:rPr lang="en-US" b="1" dirty="0" err="1" smtClean="0"/>
              <a:t>ptosis</a:t>
            </a:r>
            <a:r>
              <a:rPr lang="en-US" b="1" dirty="0" smtClean="0"/>
              <a:t>, pupil uncovered with good vision &amp; no </a:t>
            </a:r>
            <a:r>
              <a:rPr lang="en-US" b="1" dirty="0" err="1" smtClean="0"/>
              <a:t>torticollis</a:t>
            </a:r>
            <a:r>
              <a:rPr lang="en-US" b="1" dirty="0" smtClean="0"/>
              <a:t>)</a:t>
            </a:r>
          </a:p>
          <a:p>
            <a:r>
              <a:rPr lang="en-US" dirty="0" smtClean="0"/>
              <a:t>After </a:t>
            </a:r>
            <a:r>
              <a:rPr lang="en-US" dirty="0" smtClean="0"/>
              <a:t>age of 5 years (preschool age):</a:t>
            </a:r>
          </a:p>
          <a:p>
            <a:r>
              <a:rPr lang="en-US" dirty="0" smtClean="0"/>
              <a:t>Associated </a:t>
            </a:r>
            <a:r>
              <a:rPr lang="en-US" dirty="0" err="1" smtClean="0"/>
              <a:t>epicanthus</a:t>
            </a:r>
            <a:r>
              <a:rPr lang="en-US" dirty="0" smtClean="0"/>
              <a:t> is done first at the age of 10 years </a:t>
            </a:r>
            <a:r>
              <a:rPr lang="en-US" dirty="0" smtClean="0"/>
              <a:t>for </a:t>
            </a:r>
            <a:r>
              <a:rPr lang="en-US" dirty="0" smtClean="0"/>
              <a:t>growth of nasal bridge</a:t>
            </a:r>
          </a:p>
          <a:p>
            <a:pPr marL="514350" lvl="0" indent="-514350">
              <a:buNone/>
            </a:pPr>
            <a:r>
              <a:rPr lang="en-US" b="1" dirty="0" smtClean="0"/>
              <a:t>Severe (complete) </a:t>
            </a:r>
            <a:r>
              <a:rPr lang="en-US" b="1" dirty="0" err="1" smtClean="0"/>
              <a:t>ptosis</a:t>
            </a:r>
            <a:endParaRPr lang="en-US" b="1" dirty="0" smtClean="0"/>
          </a:p>
          <a:p>
            <a:pPr lvl="0"/>
            <a:r>
              <a:rPr lang="en-US" dirty="0" smtClean="0"/>
              <a:t>At younger ages ( even at the age of 6 months): to </a:t>
            </a:r>
            <a:r>
              <a:rPr lang="en-US" dirty="0" smtClean="0"/>
              <a:t>avoid </a:t>
            </a:r>
            <a:r>
              <a:rPr lang="en-US" dirty="0" err="1" smtClean="0"/>
              <a:t>Amblyopia</a:t>
            </a:r>
            <a:endParaRPr lang="en-US" dirty="0" smtClean="0"/>
          </a:p>
          <a:p>
            <a:pPr lvl="0"/>
            <a:r>
              <a:rPr lang="en-US" dirty="0" smtClean="0"/>
              <a:t>Organic changes in the muscle and ligaments (ocular </a:t>
            </a:r>
            <a:r>
              <a:rPr lang="en-US" dirty="0" err="1" smtClean="0"/>
              <a:t>torticollis</a:t>
            </a:r>
            <a:r>
              <a:rPr lang="en-US" dirty="0" smtClean="0"/>
              <a:t>)</a:t>
            </a:r>
          </a:p>
          <a:p>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tosis\eyelid anatomy.jpg"/>
          <p:cNvPicPr>
            <a:picLocks noChangeAspect="1" noChangeArrowheads="1"/>
          </p:cNvPicPr>
          <p:nvPr/>
        </p:nvPicPr>
        <p:blipFill>
          <a:blip r:embed="rId2" cstate="print"/>
          <a:srcRect/>
          <a:stretch>
            <a:fillRect/>
          </a:stretch>
        </p:blipFill>
        <p:spPr bwMode="auto">
          <a:xfrm>
            <a:off x="1371600" y="533400"/>
            <a:ext cx="6990737" cy="6019800"/>
          </a:xfrm>
          <a:prstGeom prst="rect">
            <a:avLst/>
          </a:prstGeom>
          <a:noFill/>
        </p:spPr>
      </p:pic>
      <p:sp>
        <p:nvSpPr>
          <p:cNvPr id="5" name="TextBox 4"/>
          <p:cNvSpPr txBox="1"/>
          <p:nvPr/>
        </p:nvSpPr>
        <p:spPr>
          <a:xfrm>
            <a:off x="-76200" y="4186297"/>
            <a:ext cx="2057400" cy="1815882"/>
          </a:xfrm>
          <a:prstGeom prst="rect">
            <a:avLst/>
          </a:prstGeom>
          <a:noFill/>
        </p:spPr>
        <p:txBody>
          <a:bodyPr wrap="square" rtlCol="0">
            <a:spAutoFit/>
          </a:bodyPr>
          <a:lstStyle/>
          <a:p>
            <a:pPr algn="ctr"/>
            <a:r>
              <a:rPr lang="en-US" sz="2800" dirty="0" smtClean="0">
                <a:solidFill>
                  <a:schemeClr val="accent2">
                    <a:lumMod val="75000"/>
                  </a:schemeClr>
                </a:solidFill>
              </a:rPr>
              <a:t>Important Landmark</a:t>
            </a:r>
          </a:p>
          <a:p>
            <a:pPr algn="ctr"/>
            <a:r>
              <a:rPr lang="en-US" sz="2800" dirty="0" smtClean="0">
                <a:solidFill>
                  <a:schemeClr val="accent2">
                    <a:lumMod val="75000"/>
                  </a:schemeClr>
                </a:solidFill>
              </a:rPr>
              <a:t>In the surgery</a:t>
            </a:r>
            <a:endParaRPr lang="en-US" sz="2800" dirty="0">
              <a:solidFill>
                <a:schemeClr val="accent2">
                  <a:lumMod val="75000"/>
                </a:schemeClr>
              </a:solidFill>
            </a:endParaRPr>
          </a:p>
        </p:txBody>
      </p:sp>
      <p:sp>
        <p:nvSpPr>
          <p:cNvPr id="6" name="TextBox 5"/>
          <p:cNvSpPr txBox="1"/>
          <p:nvPr/>
        </p:nvSpPr>
        <p:spPr>
          <a:xfrm>
            <a:off x="6858000" y="1981200"/>
            <a:ext cx="2438400" cy="1200329"/>
          </a:xfrm>
          <a:prstGeom prst="rect">
            <a:avLst/>
          </a:prstGeom>
          <a:noFill/>
        </p:spPr>
        <p:txBody>
          <a:bodyPr wrap="square" rtlCol="0">
            <a:spAutoFit/>
          </a:bodyPr>
          <a:lstStyle/>
          <a:p>
            <a:pPr algn="ctr"/>
            <a:r>
              <a:rPr lang="en-US" sz="2400" b="1" dirty="0" smtClean="0">
                <a:solidFill>
                  <a:schemeClr val="accent2">
                    <a:lumMod val="75000"/>
                  </a:schemeClr>
                </a:solidFill>
              </a:rPr>
              <a:t>Choices structure for Resectio</a:t>
            </a:r>
            <a:r>
              <a:rPr lang="en-US" sz="2400" b="1" dirty="0" smtClean="0">
                <a:solidFill>
                  <a:srgbClr val="00B0F0"/>
                </a:solidFill>
              </a:rPr>
              <a:t>n</a:t>
            </a:r>
            <a:endParaRPr lang="en-US" b="1" dirty="0">
              <a:solidFill>
                <a:srgbClr val="00B0F0"/>
              </a:solidFill>
            </a:endParaRPr>
          </a:p>
        </p:txBody>
      </p:sp>
      <p:sp>
        <p:nvSpPr>
          <p:cNvPr id="7" name="Oval 6"/>
          <p:cNvSpPr/>
          <p:nvPr/>
        </p:nvSpPr>
        <p:spPr>
          <a:xfrm>
            <a:off x="5486400" y="3200400"/>
            <a:ext cx="2057400" cy="1066800"/>
          </a:xfrm>
          <a:prstGeom prst="ellipse">
            <a:avLst/>
          </a:prstGeom>
          <a:solidFill>
            <a:schemeClr val="accent1">
              <a:alpha val="49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28600"/>
            <a:ext cx="2590800" cy="1066800"/>
          </a:xfrm>
          <a:prstGeom prst="ellipse">
            <a:avLst/>
          </a:prstGeom>
          <a:solidFill>
            <a:schemeClr val="accent1">
              <a:alpha val="49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95400" y="3200400"/>
            <a:ext cx="2057400" cy="1066800"/>
          </a:xfrm>
          <a:prstGeom prst="ellipse">
            <a:avLst/>
          </a:prstGeom>
          <a:solidFill>
            <a:schemeClr val="accent1">
              <a:alpha val="49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3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grpId="1" nodeType="clickEffect">
                                  <p:stCondLst>
                                    <p:cond delay="0"/>
                                  </p:stCondLst>
                                  <p:childTnLst>
                                    <p:animEffect transition="out" filter="diamond(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8" presetClass="exit" presetSubtype="16" fill="hold" grpId="1" nodeType="withEffect">
                                  <p:stCondLst>
                                    <p:cond delay="0"/>
                                  </p:stCondLst>
                                  <p:childTnLst>
                                    <p:animEffect transition="out" filter="diamond(i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20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animBg="1"/>
      <p:bldP spid="8"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772400" cy="1143000"/>
          </a:xfrm>
        </p:spPr>
        <p:txBody>
          <a:bodyPr>
            <a:normAutofit/>
          </a:bodyPr>
          <a:lstStyle/>
          <a:p>
            <a:pPr algn="ctr"/>
            <a:r>
              <a:rPr lang="en-US" sz="5400" b="1" dirty="0" smtClean="0"/>
              <a:t>Type of </a:t>
            </a:r>
            <a:r>
              <a:rPr lang="en-US" sz="5400" b="1" dirty="0" smtClean="0"/>
              <a:t>Operation</a:t>
            </a:r>
            <a:endParaRPr lang="en-US" sz="5400" b="1" dirty="0"/>
          </a:p>
        </p:txBody>
      </p:sp>
      <p:sp>
        <p:nvSpPr>
          <p:cNvPr id="3" name="Content Placeholder 2"/>
          <p:cNvSpPr>
            <a:spLocks noGrp="1"/>
          </p:cNvSpPr>
          <p:nvPr>
            <p:ph idx="1"/>
          </p:nvPr>
        </p:nvSpPr>
        <p:spPr>
          <a:xfrm>
            <a:off x="914400" y="2590800"/>
            <a:ext cx="7772400" cy="2057400"/>
          </a:xfrm>
        </p:spPr>
        <p:txBody>
          <a:bodyPr/>
          <a:lstStyle/>
          <a:p>
            <a:pPr lvl="0"/>
            <a:r>
              <a:rPr lang="en-US" dirty="0" err="1" smtClean="0"/>
              <a:t>Levator</a:t>
            </a:r>
            <a:r>
              <a:rPr lang="en-US" dirty="0" smtClean="0"/>
              <a:t> </a:t>
            </a:r>
            <a:r>
              <a:rPr lang="en-US" dirty="0" smtClean="0"/>
              <a:t>Resection: either </a:t>
            </a:r>
            <a:r>
              <a:rPr lang="en-US" dirty="0" err="1" smtClean="0"/>
              <a:t>Blascovic’s</a:t>
            </a:r>
            <a:r>
              <a:rPr lang="en-US" dirty="0" smtClean="0"/>
              <a:t> or </a:t>
            </a:r>
            <a:r>
              <a:rPr lang="en-US" dirty="0" err="1" smtClean="0"/>
              <a:t>Everbusch’s</a:t>
            </a:r>
            <a:r>
              <a:rPr lang="en-US" dirty="0" smtClean="0"/>
              <a:t> Operation</a:t>
            </a:r>
          </a:p>
          <a:p>
            <a:pPr lvl="0"/>
            <a:r>
              <a:rPr lang="en-US" dirty="0" smtClean="0"/>
              <a:t>Muller Muscle Resection</a:t>
            </a:r>
          </a:p>
          <a:p>
            <a:r>
              <a:rPr lang="en-US" dirty="0" smtClean="0"/>
              <a:t>Frontal Sling Operation</a:t>
            </a:r>
            <a:endParaRPr lang="en-US" dirty="0"/>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362"/>
            <a:ext cx="7772400" cy="655638"/>
          </a:xfrm>
        </p:spPr>
        <p:txBody>
          <a:bodyPr>
            <a:normAutofit fontScale="90000"/>
          </a:bodyPr>
          <a:lstStyle/>
          <a:p>
            <a:pPr algn="ctr"/>
            <a:r>
              <a:rPr lang="en-US" sz="5400" b="1" dirty="0" smtClean="0"/>
              <a:t>Choice </a:t>
            </a:r>
            <a:r>
              <a:rPr lang="en-US" sz="5400" b="1" dirty="0" smtClean="0"/>
              <a:t>of </a:t>
            </a:r>
            <a:r>
              <a:rPr lang="en-US" sz="5400" b="1" dirty="0" smtClean="0"/>
              <a:t>Operation</a:t>
            </a:r>
            <a:endParaRPr lang="en-US" sz="5400" dirty="0"/>
          </a:p>
        </p:txBody>
      </p:sp>
      <p:sp>
        <p:nvSpPr>
          <p:cNvPr id="3" name="Content Placeholder 2"/>
          <p:cNvSpPr>
            <a:spLocks noGrp="1"/>
          </p:cNvSpPr>
          <p:nvPr>
            <p:ph idx="1"/>
          </p:nvPr>
        </p:nvSpPr>
        <p:spPr>
          <a:xfrm>
            <a:off x="304800" y="1295400"/>
            <a:ext cx="8534400" cy="5105400"/>
          </a:xfrm>
        </p:spPr>
        <p:txBody>
          <a:bodyPr>
            <a:normAutofit/>
          </a:bodyPr>
          <a:lstStyle/>
          <a:p>
            <a:r>
              <a:rPr lang="en-US" sz="2800" b="1" dirty="0" smtClean="0"/>
              <a:t>Mild </a:t>
            </a:r>
            <a:r>
              <a:rPr lang="en-US" sz="2800" b="1" dirty="0" err="1" smtClean="0"/>
              <a:t>ptosis</a:t>
            </a:r>
            <a:r>
              <a:rPr lang="en-US" sz="2800" b="1" dirty="0" smtClean="0"/>
              <a:t> (2mm) with good </a:t>
            </a:r>
            <a:r>
              <a:rPr lang="en-US" sz="2800" b="1" dirty="0" err="1" smtClean="0"/>
              <a:t>levator</a:t>
            </a:r>
            <a:r>
              <a:rPr lang="en-US" sz="2800" b="1" dirty="0" smtClean="0"/>
              <a:t> function (&gt;8mm) </a:t>
            </a:r>
            <a:r>
              <a:rPr lang="en-US" sz="2800" dirty="0" smtClean="0"/>
              <a:t>: </a:t>
            </a:r>
          </a:p>
          <a:p>
            <a:pPr lvl="4">
              <a:buFont typeface="Wingdings" pitchFamily="2" charset="2"/>
              <a:buChar char="Ø"/>
            </a:pPr>
            <a:r>
              <a:rPr lang="en-US" sz="2800" dirty="0" err="1" smtClean="0"/>
              <a:t>Fasanella</a:t>
            </a:r>
            <a:r>
              <a:rPr lang="en-US" sz="2800" dirty="0" smtClean="0"/>
              <a:t>-Servant </a:t>
            </a:r>
            <a:r>
              <a:rPr lang="en-US" sz="2800" dirty="0" smtClean="0"/>
              <a:t>Operation</a:t>
            </a:r>
          </a:p>
          <a:p>
            <a:pPr lvl="0"/>
            <a:r>
              <a:rPr lang="en-US" sz="2800" b="1" dirty="0" smtClean="0"/>
              <a:t>Moderate or severe </a:t>
            </a:r>
            <a:r>
              <a:rPr lang="en-US" sz="2800" b="1" dirty="0" err="1" smtClean="0"/>
              <a:t>ptosis</a:t>
            </a:r>
            <a:r>
              <a:rPr lang="en-US" sz="2800" b="1" dirty="0" smtClean="0"/>
              <a:t> (&gt;2mm) with good or fair </a:t>
            </a:r>
            <a:r>
              <a:rPr lang="en-US" sz="2800" b="1" dirty="0" err="1" smtClean="0"/>
              <a:t>levator</a:t>
            </a:r>
            <a:r>
              <a:rPr lang="en-US" sz="2800" b="1" dirty="0" smtClean="0"/>
              <a:t> function</a:t>
            </a:r>
          </a:p>
          <a:p>
            <a:pPr lvl="4">
              <a:buFont typeface="Wingdings" pitchFamily="2" charset="2"/>
              <a:buChar char="Ø"/>
            </a:pPr>
            <a:r>
              <a:rPr lang="en-US" sz="2800" dirty="0" err="1" smtClean="0"/>
              <a:t>Blascovic</a:t>
            </a:r>
            <a:r>
              <a:rPr lang="en-US" sz="2800" dirty="0" smtClean="0"/>
              <a:t> Operation</a:t>
            </a:r>
            <a:r>
              <a:rPr lang="en-US" sz="2800" dirty="0" smtClean="0"/>
              <a:t>: </a:t>
            </a:r>
            <a:endParaRPr lang="en-US" sz="2800" dirty="0" smtClean="0"/>
          </a:p>
          <a:p>
            <a:pPr lvl="4">
              <a:buFont typeface="Wingdings" pitchFamily="2" charset="2"/>
              <a:buChar char="Ø"/>
            </a:pPr>
            <a:r>
              <a:rPr lang="en-US" sz="2800" dirty="0" err="1" smtClean="0"/>
              <a:t>Everbusch’s</a:t>
            </a:r>
            <a:r>
              <a:rPr lang="en-US" sz="2800" dirty="0" smtClean="0"/>
              <a:t> Operation</a:t>
            </a:r>
          </a:p>
          <a:p>
            <a:pPr lvl="0"/>
            <a:r>
              <a:rPr lang="en-US" b="1" dirty="0" smtClean="0"/>
              <a:t>Complete Paralyzed </a:t>
            </a:r>
            <a:r>
              <a:rPr lang="en-US" b="1" dirty="0" err="1" smtClean="0"/>
              <a:t>Levator</a:t>
            </a:r>
            <a:r>
              <a:rPr lang="en-US" b="1" dirty="0" smtClean="0"/>
              <a:t> Muscle : </a:t>
            </a:r>
            <a:r>
              <a:rPr lang="en-US" dirty="0" smtClean="0"/>
              <a:t>by </a:t>
            </a:r>
            <a:r>
              <a:rPr lang="en-US" sz="2800" dirty="0" smtClean="0"/>
              <a:t>Frontal Sling</a:t>
            </a:r>
            <a:endParaRPr lang="en-US" dirty="0"/>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382000" cy="655638"/>
          </a:xfrm>
        </p:spPr>
        <p:txBody>
          <a:bodyPr>
            <a:normAutofit fontScale="90000"/>
          </a:bodyPr>
          <a:lstStyle/>
          <a:p>
            <a:pPr algn="ctr"/>
            <a:r>
              <a:rPr lang="en-US" b="1" dirty="0" smtClean="0"/>
              <a:t>Preoperative </a:t>
            </a:r>
            <a:r>
              <a:rPr lang="en-US" b="1" dirty="0" smtClean="0"/>
              <a:t>Details (Anesthesia)</a:t>
            </a:r>
            <a:endParaRPr lang="en-US" b="1" dirty="0"/>
          </a:p>
        </p:txBody>
      </p:sp>
      <p:sp>
        <p:nvSpPr>
          <p:cNvPr id="6" name="Content Placeholder 5"/>
          <p:cNvSpPr>
            <a:spLocks noGrp="1"/>
          </p:cNvSpPr>
          <p:nvPr>
            <p:ph idx="1"/>
          </p:nvPr>
        </p:nvSpPr>
        <p:spPr>
          <a:xfrm>
            <a:off x="152400" y="914400"/>
            <a:ext cx="8763000" cy="5791200"/>
          </a:xfrm>
        </p:spPr>
        <p:txBody>
          <a:bodyPr>
            <a:normAutofit fontScale="85000" lnSpcReduction="10000"/>
          </a:bodyPr>
          <a:lstStyle/>
          <a:p>
            <a:pPr lvl="0">
              <a:buNone/>
            </a:pPr>
            <a:r>
              <a:rPr lang="en-US" b="1" u="sng" dirty="0" smtClean="0"/>
              <a:t>General </a:t>
            </a:r>
            <a:r>
              <a:rPr lang="en-US" b="1" u="sng" dirty="0" smtClean="0"/>
              <a:t>anesthesia</a:t>
            </a:r>
          </a:p>
          <a:p>
            <a:pPr lvl="0"/>
            <a:r>
              <a:rPr lang="en-US" dirty="0" smtClean="0"/>
              <a:t>necessary </a:t>
            </a:r>
            <a:r>
              <a:rPr lang="en-US" dirty="0" smtClean="0"/>
              <a:t>for all children. </a:t>
            </a:r>
          </a:p>
          <a:p>
            <a:pPr lvl="0"/>
            <a:r>
              <a:rPr lang="en-US" dirty="0" smtClean="0"/>
              <a:t>congenitally </a:t>
            </a:r>
            <a:r>
              <a:rPr lang="en-US" dirty="0" err="1" smtClean="0"/>
              <a:t>ptotic</a:t>
            </a:r>
            <a:r>
              <a:rPr lang="en-US" dirty="0" smtClean="0"/>
              <a:t> lid may appear less </a:t>
            </a:r>
            <a:r>
              <a:rPr lang="en-US" dirty="0" err="1" smtClean="0"/>
              <a:t>ptotic</a:t>
            </a:r>
            <a:r>
              <a:rPr lang="en-US" dirty="0" smtClean="0"/>
              <a:t>; therefore, marking the lid </a:t>
            </a:r>
            <a:r>
              <a:rPr lang="en-US" dirty="0" smtClean="0"/>
              <a:t>to avoid surgery in the wrong lid</a:t>
            </a:r>
            <a:endParaRPr lang="en-US" dirty="0" smtClean="0"/>
          </a:p>
          <a:p>
            <a:pPr lvl="0">
              <a:buNone/>
            </a:pPr>
            <a:r>
              <a:rPr lang="en-US" b="1" u="sng" dirty="0" smtClean="0"/>
              <a:t>Local</a:t>
            </a:r>
            <a:r>
              <a:rPr lang="en-US" b="1" dirty="0" smtClean="0"/>
              <a:t> </a:t>
            </a:r>
            <a:r>
              <a:rPr lang="en-US" b="1" u="sng" dirty="0" smtClean="0"/>
              <a:t>anesthesia</a:t>
            </a:r>
            <a:r>
              <a:rPr lang="en-US" b="1" dirty="0" smtClean="0"/>
              <a:t>: </a:t>
            </a:r>
            <a:r>
              <a:rPr lang="en-US" dirty="0" smtClean="0"/>
              <a:t>is </a:t>
            </a:r>
            <a:r>
              <a:rPr lang="en-US" dirty="0" smtClean="0"/>
              <a:t>adequate for adults and is much preferred for some types of </a:t>
            </a:r>
            <a:r>
              <a:rPr lang="en-US" dirty="0" err="1" smtClean="0"/>
              <a:t>ptosis</a:t>
            </a:r>
            <a:r>
              <a:rPr lang="en-US" dirty="0" smtClean="0"/>
              <a:t>. </a:t>
            </a:r>
          </a:p>
          <a:p>
            <a:pPr lvl="0"/>
            <a:r>
              <a:rPr lang="en-US" dirty="0" smtClean="0"/>
              <a:t>obtained </a:t>
            </a:r>
            <a:r>
              <a:rPr lang="en-US" dirty="0" smtClean="0"/>
              <a:t>with a simple subcutaneous injection of 1.5-2 </a:t>
            </a:r>
            <a:r>
              <a:rPr lang="en-US" dirty="0" err="1" smtClean="0"/>
              <a:t>mL</a:t>
            </a:r>
            <a:r>
              <a:rPr lang="en-US" dirty="0" smtClean="0"/>
              <a:t> of anesthetic across the breadth of the lid. </a:t>
            </a:r>
          </a:p>
          <a:p>
            <a:pPr lvl="0"/>
            <a:r>
              <a:rPr lang="en-US" dirty="0" err="1" smtClean="0">
                <a:solidFill>
                  <a:srgbClr val="FF0000"/>
                </a:solidFill>
              </a:rPr>
              <a:t>Intraorbital</a:t>
            </a:r>
            <a:r>
              <a:rPr lang="en-US" dirty="0" smtClean="0">
                <a:solidFill>
                  <a:srgbClr val="FF0000"/>
                </a:solidFill>
              </a:rPr>
              <a:t> injection is not necessary</a:t>
            </a:r>
            <a:r>
              <a:rPr lang="en-US" dirty="0" smtClean="0"/>
              <a:t>, and if patient cooperation is desirable for setting the lid height, avoid injection behind the orbital septum. </a:t>
            </a:r>
            <a:r>
              <a:rPr lang="en-US" dirty="0" smtClean="0">
                <a:solidFill>
                  <a:srgbClr val="FF0000"/>
                </a:solidFill>
              </a:rPr>
              <a:t>This type of injection avoids </a:t>
            </a:r>
            <a:r>
              <a:rPr lang="en-US" dirty="0" err="1" smtClean="0">
                <a:solidFill>
                  <a:srgbClr val="FF0000"/>
                </a:solidFill>
              </a:rPr>
              <a:t>levator</a:t>
            </a:r>
            <a:r>
              <a:rPr lang="en-US" dirty="0" smtClean="0">
                <a:solidFill>
                  <a:srgbClr val="FF0000"/>
                </a:solidFill>
              </a:rPr>
              <a:t> </a:t>
            </a:r>
            <a:r>
              <a:rPr lang="en-US" dirty="0" err="1" smtClean="0">
                <a:solidFill>
                  <a:srgbClr val="FF0000"/>
                </a:solidFill>
              </a:rPr>
              <a:t>akinesia</a:t>
            </a:r>
            <a:r>
              <a:rPr lang="en-US" dirty="0" smtClean="0">
                <a:solidFill>
                  <a:srgbClr val="FF0000"/>
                </a:solidFill>
              </a:rPr>
              <a:t>, thus allowing the </a:t>
            </a:r>
            <a:r>
              <a:rPr lang="en-US" dirty="0" err="1" smtClean="0">
                <a:solidFill>
                  <a:srgbClr val="FF0000"/>
                </a:solidFill>
              </a:rPr>
              <a:t>levator</a:t>
            </a:r>
            <a:r>
              <a:rPr lang="en-US" dirty="0" smtClean="0">
                <a:solidFill>
                  <a:srgbClr val="FF0000"/>
                </a:solidFill>
              </a:rPr>
              <a:t> muscle to function normally </a:t>
            </a:r>
            <a:r>
              <a:rPr lang="en-US" dirty="0" err="1" smtClean="0">
                <a:solidFill>
                  <a:srgbClr val="FF0000"/>
                </a:solidFill>
              </a:rPr>
              <a:t>intraoperatively</a:t>
            </a:r>
            <a:r>
              <a:rPr lang="en-US" dirty="0" smtClean="0">
                <a:solidFill>
                  <a:srgbClr val="FF0000"/>
                </a:solidFill>
              </a:rPr>
              <a:t>. </a:t>
            </a:r>
            <a:endParaRPr lang="en-US" dirty="0" smtClean="0">
              <a:solidFill>
                <a:srgbClr val="FF0000"/>
              </a:solidFill>
            </a:endParaRPr>
          </a:p>
          <a:p>
            <a:pPr lvl="0"/>
            <a:r>
              <a:rPr lang="en-US" dirty="0" smtClean="0"/>
              <a:t>Plain </a:t>
            </a:r>
            <a:r>
              <a:rPr lang="en-US" dirty="0" err="1" smtClean="0"/>
              <a:t>lidocaine</a:t>
            </a:r>
            <a:r>
              <a:rPr lang="en-US" dirty="0" smtClean="0"/>
              <a:t> (2%), </a:t>
            </a:r>
            <a:r>
              <a:rPr lang="en-US" dirty="0" err="1" smtClean="0"/>
              <a:t>lidocaine</a:t>
            </a:r>
            <a:r>
              <a:rPr lang="en-US" dirty="0" smtClean="0"/>
              <a:t> with epinephrine, or a </a:t>
            </a:r>
            <a:r>
              <a:rPr lang="en-US" dirty="0" err="1" smtClean="0"/>
              <a:t>lidocaine-bupivacaine</a:t>
            </a:r>
            <a:r>
              <a:rPr lang="en-US" dirty="0" smtClean="0"/>
              <a:t> mixture are all satisfactory.</a:t>
            </a:r>
            <a:endParaRPr lang="en-US" dirty="0"/>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102</TotalTime>
  <Words>1310</Words>
  <Application>Microsoft Office PowerPoint</Application>
  <PresentationFormat>On-screen Show (4:3)</PresentationFormat>
  <Paragraphs>109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Surgical Treatment of Ptosis</vt:lpstr>
      <vt:lpstr>Overview</vt:lpstr>
      <vt:lpstr>Our Goal</vt:lpstr>
      <vt:lpstr>Slide 4</vt:lpstr>
      <vt:lpstr>Timing of Surgery</vt:lpstr>
      <vt:lpstr>Slide 6</vt:lpstr>
      <vt:lpstr>Type of Operation</vt:lpstr>
      <vt:lpstr>Choice of Operation</vt:lpstr>
      <vt:lpstr>Preoperative Details (Anesthesia)</vt:lpstr>
      <vt:lpstr>Intraoperative Details (Choosing Approaches &amp; Techniques)</vt:lpstr>
      <vt:lpstr>Slide 11</vt:lpstr>
      <vt:lpstr>Slide 12</vt:lpstr>
      <vt:lpstr>Slide 13</vt:lpstr>
      <vt:lpstr>Slide 14</vt:lpstr>
      <vt:lpstr>Muller’s muscle Resection</vt:lpstr>
      <vt:lpstr>Postoperative Care</vt:lpstr>
      <vt:lpstr>Follow-up</vt:lpstr>
      <vt:lpstr>Complications</vt:lpstr>
      <vt:lpstr>Complications (cont’)</vt:lpstr>
      <vt:lpstr>Reference   1. Clinical Ophthalmology for Medical Students, by Staff Members of Ophthalmology Department Zagazig, 3rd edition  2. http://www.ptosis.us/  3. http://emedicine.medscape.com/article/839075-overview   4. Author: Mounir Bashour, MD, CM, FRCS(C), PhD, FACS, Assistant Professor of Ophthalmology, McGill University; Clinical Assistant Professor of Ophthalmology, Sherbrooke University; Medical Director, Cornea Laser and Lasik MD  5. http://emedicine.medscape.com/article/1212815-treatment  6. http://www.nature.com/eye/journal/v17/n9/full/6700623a.html  7. http://emedicine.medscape.com/article/834932-media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Treatment of Ptosis</dc:title>
  <dc:creator>User</dc:creator>
  <cp:lastModifiedBy>User</cp:lastModifiedBy>
  <cp:revision>23</cp:revision>
  <dcterms:created xsi:type="dcterms:W3CDTF">2010-04-06T20:30:11Z</dcterms:created>
  <dcterms:modified xsi:type="dcterms:W3CDTF">2010-04-06T22:12:33Z</dcterms:modified>
</cp:coreProperties>
</file>