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65" r:id="rId8"/>
    <p:sldId id="261" r:id="rId9"/>
    <p:sldId id="280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81" r:id="rId20"/>
    <p:sldId id="271" r:id="rId21"/>
    <p:sldId id="274" r:id="rId22"/>
    <p:sldId id="282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99"/>
    <a:srgbClr val="FF3300"/>
    <a:srgbClr val="CC6600"/>
    <a:srgbClr val="CC3300"/>
    <a:srgbClr val="663300"/>
    <a:srgbClr val="800080"/>
    <a:srgbClr val="FF0066"/>
    <a:srgbClr val="9933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64" autoAdjust="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3048000"/>
            <a:ext cx="6172200" cy="762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114800"/>
            <a:ext cx="54864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B1398E8-3391-4904-BAD1-87E518CE5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4CD3D-438F-4411-89EC-7248D7455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0ADB6-17DD-4B49-AD4F-EAF90D477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474F3-C4B8-4B62-ABC7-51689149A0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20B1-CA9B-4E13-86FF-17A5C6560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D370A-7974-4A48-AE23-98064BFAA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2164D-1A8B-4801-9B14-3C7A492E9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6E0B4-4653-45B0-8014-95B487E39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8B17F-06CC-407E-8CD3-35DBD5F994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D61EF-85EF-4927-822A-1B6E4197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7C960-B506-4F6E-831D-1F2D87B48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858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526BD833-EF22-4584-BB70-CA9BC47FD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ipolar_cells" TargetMode="External"/><Relationship Id="rId13" Type="http://schemas.openxmlformats.org/officeDocument/2006/relationships/hyperlink" Target="http://en.wikipedia.org/wiki/Photoreceptor_layer" TargetMode="External"/><Relationship Id="rId3" Type="http://schemas.openxmlformats.org/officeDocument/2006/relationships/hyperlink" Target="http://en.wikipedia.org/wiki/Muller_glia" TargetMode="External"/><Relationship Id="rId7" Type="http://schemas.openxmlformats.org/officeDocument/2006/relationships/hyperlink" Target="http://en.wikipedia.org/wiki/Inner_nuclear_layer" TargetMode="External"/><Relationship Id="rId12" Type="http://schemas.openxmlformats.org/officeDocument/2006/relationships/hyperlink" Target="http://en.wikipedia.org/wiki/External_limiting_membrane" TargetMode="External"/><Relationship Id="rId2" Type="http://schemas.openxmlformats.org/officeDocument/2006/relationships/hyperlink" Target="http://en.wikipedia.org/wiki/Inner_limiting_membrane" TargetMode="External"/><Relationship Id="rId16" Type="http://schemas.openxmlformats.org/officeDocument/2006/relationships/hyperlink" Target="http://en.wikipedia.org/wiki/Retinal_pigment_epitheli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nner_plexiform_layer" TargetMode="External"/><Relationship Id="rId11" Type="http://schemas.openxmlformats.org/officeDocument/2006/relationships/hyperlink" Target="http://en.wikipedia.org/wiki/Outer_nuclear_layer" TargetMode="External"/><Relationship Id="rId5" Type="http://schemas.openxmlformats.org/officeDocument/2006/relationships/hyperlink" Target="http://en.wikipedia.org/wiki/Ganglion_cell_layer" TargetMode="External"/><Relationship Id="rId15" Type="http://schemas.openxmlformats.org/officeDocument/2006/relationships/hyperlink" Target="http://en.wikipedia.org/wiki/Cone_cell" TargetMode="External"/><Relationship Id="rId10" Type="http://schemas.openxmlformats.org/officeDocument/2006/relationships/hyperlink" Target="http://en.wikipedia.org/wiki/Macula" TargetMode="External"/><Relationship Id="rId4" Type="http://schemas.openxmlformats.org/officeDocument/2006/relationships/hyperlink" Target="http://en.wikipedia.org/wiki/Nerve_fiber_layer" TargetMode="External"/><Relationship Id="rId9" Type="http://schemas.openxmlformats.org/officeDocument/2006/relationships/hyperlink" Target="http://en.wikipedia.org/wiki/Outer_plexiform_layer" TargetMode="External"/><Relationship Id="rId14" Type="http://schemas.openxmlformats.org/officeDocument/2006/relationships/hyperlink" Target="http://en.wikipedia.org/wiki/Rod_cel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Black boys on mopeds" pitchFamily="2" charset="0"/>
              </a:rPr>
              <a:t/>
            </a:r>
            <a:br>
              <a:rPr lang="en-US" sz="3200" dirty="0" smtClean="0">
                <a:solidFill>
                  <a:srgbClr val="FFFF00"/>
                </a:solidFill>
                <a:latin typeface="Black boys on mopeds" pitchFamily="2" charset="0"/>
              </a:rPr>
            </a:br>
            <a:r>
              <a:rPr lang="en-US" sz="3200" dirty="0">
                <a:solidFill>
                  <a:srgbClr val="FFFF00"/>
                </a:solidFill>
                <a:latin typeface="Black boys on mopeds" pitchFamily="2" charset="0"/>
              </a:rPr>
              <a:t/>
            </a:r>
            <a:br>
              <a:rPr lang="en-US" sz="3200" dirty="0">
                <a:solidFill>
                  <a:srgbClr val="FFFF00"/>
                </a:solidFill>
                <a:latin typeface="Black boys on mopeds" pitchFamily="2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Black boys on mopeds" pitchFamily="2" charset="0"/>
              </a:rPr>
              <a:t/>
            </a:r>
            <a:br>
              <a:rPr lang="en-US" sz="3200" dirty="0" smtClean="0">
                <a:solidFill>
                  <a:srgbClr val="FFFF00"/>
                </a:solidFill>
                <a:latin typeface="Black boys on mopeds" pitchFamily="2" charset="0"/>
              </a:rPr>
            </a:br>
            <a: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  <a:t>Prepared by:</a:t>
            </a:r>
            <a:b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</a:br>
            <a:r>
              <a:rPr lang="en-US" sz="3200" b="1" dirty="0" err="1" smtClean="0">
                <a:solidFill>
                  <a:srgbClr val="FFFF00"/>
                </a:solidFill>
                <a:latin typeface="Black boys on mopeds" pitchFamily="2" charset="0"/>
              </a:rPr>
              <a:t>Liyana</a:t>
            </a:r>
            <a: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Black boys on mopeds" pitchFamily="2" charset="0"/>
              </a:rPr>
              <a:t>Ashaari</a:t>
            </a:r>
            <a: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  <a:t/>
            </a:r>
            <a:b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</a:br>
            <a:r>
              <a:rPr lang="en-US" sz="3200" b="1" dirty="0" err="1" smtClean="0">
                <a:solidFill>
                  <a:srgbClr val="FFFF00"/>
                </a:solidFill>
                <a:latin typeface="Black boys on mopeds" pitchFamily="2" charset="0"/>
              </a:rPr>
              <a:t>Nur</a:t>
            </a:r>
            <a: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Black boys on mopeds" pitchFamily="2" charset="0"/>
              </a:rPr>
              <a:t>Adila</a:t>
            </a:r>
            <a: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Black boys on mopeds" pitchFamily="2" charset="0"/>
              </a:rPr>
              <a:t>Kamaruddin</a:t>
            </a:r>
            <a: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  <a:t/>
            </a:r>
            <a:b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</a:br>
            <a:r>
              <a:rPr lang="en-US" sz="3200" b="1" dirty="0" err="1" smtClean="0">
                <a:solidFill>
                  <a:srgbClr val="FFFF00"/>
                </a:solidFill>
                <a:latin typeface="Black boys on mopeds" pitchFamily="2" charset="0"/>
              </a:rPr>
              <a:t>Nur</a:t>
            </a:r>
            <a: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Black boys on mopeds" pitchFamily="2" charset="0"/>
              </a:rPr>
              <a:t>Liyana</a:t>
            </a:r>
            <a:r>
              <a:rPr lang="en-US" sz="3200" b="1" dirty="0" smtClean="0">
                <a:solidFill>
                  <a:srgbClr val="FFFF00"/>
                </a:solidFill>
                <a:latin typeface="Black boys on mopeds" pitchFamily="2" charset="0"/>
              </a:rPr>
              <a:t> Omar</a:t>
            </a:r>
            <a:endParaRPr lang="en-US" sz="3200" b="1" dirty="0">
              <a:solidFill>
                <a:srgbClr val="FFFF00"/>
              </a:solidFill>
              <a:latin typeface="Black boys on mopeds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7239000" cy="14478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 bite" pitchFamily="2" charset="0"/>
              </a:rPr>
              <a:t>RETINAL DETACHMENT</a:t>
            </a:r>
            <a:endParaRPr lang="en-US" sz="5400" dirty="0"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 bite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66"/>
                </a:solidFill>
                <a:effectLst>
                  <a:glow rad="228600">
                    <a:srgbClr val="800080">
                      <a:alpha val="40000"/>
                    </a:srgbClr>
                  </a:glow>
                </a:effectLst>
                <a:latin typeface="Spilt Ink" pitchFamily="2" charset="0"/>
              </a:rPr>
              <a:t>RHEGMATOGENOUS</a:t>
            </a:r>
            <a:r>
              <a:rPr lang="en-US" dirty="0" smtClean="0">
                <a:solidFill>
                  <a:srgbClr val="FF0066"/>
                </a:solidFill>
                <a:effectLst>
                  <a:glow rad="228600">
                    <a:srgbClr val="800080">
                      <a:alpha val="40000"/>
                    </a:srgbClr>
                  </a:glow>
                </a:effectLst>
                <a:latin typeface="Spilt Ink" pitchFamily="2" charset="0"/>
              </a:rPr>
              <a:t> RD</a:t>
            </a:r>
            <a:endParaRPr lang="en-US" dirty="0">
              <a:solidFill>
                <a:srgbClr val="FF0066"/>
              </a:solidFill>
              <a:effectLst>
                <a:glow rad="228600">
                  <a:srgbClr val="800080">
                    <a:alpha val="40000"/>
                  </a:srgbClr>
                </a:glow>
              </a:effectLst>
              <a:latin typeface="Spilt Ink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Berlin Sans FB" pitchFamily="34" charset="0"/>
            </a:endParaRPr>
          </a:p>
          <a:p>
            <a:endParaRPr lang="en-US" dirty="0">
              <a:latin typeface="Berlin Sans FB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DEFINITION :</a:t>
            </a:r>
          </a:p>
          <a:p>
            <a:pPr algn="ctr">
              <a:buNone/>
            </a:pPr>
            <a:r>
              <a:rPr lang="en-US" dirty="0" smtClean="0">
                <a:latin typeface="Calibri" pitchFamily="34" charset="0"/>
              </a:rPr>
              <a:t>Formation of retinal tear , which allow the liquefied vitreous to enter between the retinal layers causing retinal detachment formation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66"/>
                </a:solidFill>
                <a:effectLst>
                  <a:glow rad="101600">
                    <a:srgbClr val="800080">
                      <a:alpha val="60000"/>
                    </a:srgbClr>
                  </a:glow>
                </a:effectLst>
                <a:latin typeface="Spilt Ink" pitchFamily="2" charset="0"/>
              </a:rPr>
              <a:t>RISK FACTORS</a:t>
            </a:r>
            <a:endParaRPr lang="en-US" sz="5400" dirty="0">
              <a:solidFill>
                <a:srgbClr val="FF0066"/>
              </a:solidFill>
              <a:effectLst>
                <a:glow rad="101600">
                  <a:srgbClr val="800080">
                    <a:alpha val="60000"/>
                  </a:srgbClr>
                </a:glow>
              </a:effectLst>
              <a:latin typeface="Spilt Ink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Bevel 3"/>
          <p:cNvSpPr/>
          <p:nvPr/>
        </p:nvSpPr>
        <p:spPr>
          <a:xfrm>
            <a:off x="838200" y="2209800"/>
            <a:ext cx="2743200" cy="838200"/>
          </a:xfrm>
          <a:prstGeom prst="bevel">
            <a:avLst/>
          </a:prstGeom>
          <a:solidFill>
            <a:srgbClr val="6600CC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Blunt trauma</a:t>
            </a:r>
            <a:endParaRPr lang="en-US" dirty="0"/>
          </a:p>
        </p:txBody>
      </p:sp>
      <p:sp>
        <p:nvSpPr>
          <p:cNvPr id="5" name="Bevel 4"/>
          <p:cNvSpPr/>
          <p:nvPr/>
        </p:nvSpPr>
        <p:spPr>
          <a:xfrm>
            <a:off x="3352800" y="3200400"/>
            <a:ext cx="2362200" cy="1219200"/>
          </a:xfrm>
          <a:prstGeom prst="bevel">
            <a:avLst/>
          </a:prstGeom>
          <a:solidFill>
            <a:srgbClr val="6600CC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Chorio</a:t>
            </a:r>
            <a:r>
              <a:rPr lang="en-US" dirty="0" smtClean="0"/>
              <a:t>- retinal degeneration                     ( high myopia)</a:t>
            </a: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533400" y="4572000"/>
            <a:ext cx="2743200" cy="838200"/>
          </a:xfrm>
          <a:prstGeom prst="bevel">
            <a:avLst/>
          </a:prstGeom>
          <a:solidFill>
            <a:srgbClr val="6600CC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Family history</a:t>
            </a:r>
            <a:endParaRPr lang="en-US" dirty="0"/>
          </a:p>
        </p:txBody>
      </p:sp>
      <p:sp>
        <p:nvSpPr>
          <p:cNvPr id="7" name="Bevel 6"/>
          <p:cNvSpPr/>
          <p:nvPr/>
        </p:nvSpPr>
        <p:spPr>
          <a:xfrm>
            <a:off x="5181600" y="4648200"/>
            <a:ext cx="2743200" cy="838200"/>
          </a:xfrm>
          <a:prstGeom prst="bevel">
            <a:avLst/>
          </a:prstGeom>
          <a:solidFill>
            <a:srgbClr val="6600CC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Chorio</a:t>
            </a:r>
            <a:r>
              <a:rPr lang="en-US" dirty="0" smtClean="0"/>
              <a:t>-retinitis</a:t>
            </a:r>
            <a:endParaRPr lang="en-US" dirty="0"/>
          </a:p>
        </p:txBody>
      </p:sp>
      <p:sp>
        <p:nvSpPr>
          <p:cNvPr id="8" name="Bevel 7"/>
          <p:cNvSpPr/>
          <p:nvPr/>
        </p:nvSpPr>
        <p:spPr>
          <a:xfrm>
            <a:off x="5334000" y="2209800"/>
            <a:ext cx="2743200" cy="838200"/>
          </a:xfrm>
          <a:prstGeom prst="bevel">
            <a:avLst/>
          </a:prstGeom>
          <a:solidFill>
            <a:srgbClr val="6600CC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Aphakia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66"/>
                </a:solidFill>
                <a:effectLst>
                  <a:glow rad="101600">
                    <a:srgbClr val="800080">
                      <a:alpha val="60000"/>
                    </a:srgbClr>
                  </a:glow>
                </a:effectLst>
                <a:latin typeface="Spilt Ink" pitchFamily="2" charset="0"/>
              </a:rPr>
              <a:t>incidence</a:t>
            </a:r>
            <a:endParaRPr lang="en-US" sz="6600" dirty="0">
              <a:solidFill>
                <a:srgbClr val="FF0066"/>
              </a:solidFill>
              <a:effectLst>
                <a:glow rad="101600">
                  <a:srgbClr val="800080">
                    <a:alpha val="60000"/>
                  </a:srgbClr>
                </a:glow>
              </a:effectLst>
              <a:latin typeface="Spilt Ink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715000"/>
          </a:xfrm>
        </p:spPr>
        <p:txBody>
          <a:bodyPr/>
          <a:lstStyle/>
          <a:p>
            <a:pPr algn="ctr"/>
            <a:r>
              <a:rPr lang="en-US" dirty="0" smtClean="0"/>
              <a:t> patient : &gt; 40 years</a:t>
            </a:r>
          </a:p>
          <a:p>
            <a:pPr algn="ctr"/>
            <a:r>
              <a:rPr lang="en-US" dirty="0" smtClean="0"/>
              <a:t>Sex : more male</a:t>
            </a:r>
          </a:p>
          <a:p>
            <a:pPr algn="ctr"/>
            <a:r>
              <a:rPr lang="en-US" dirty="0" smtClean="0"/>
              <a:t>Refraction : &gt; myopia </a:t>
            </a:r>
          </a:p>
          <a:p>
            <a:pPr algn="ctr"/>
            <a:r>
              <a:rPr lang="en-US" dirty="0" smtClean="0"/>
              <a:t>Bilateral in &gt;10 % of cases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66"/>
                </a:solidFill>
                <a:effectLst>
                  <a:glow rad="228600">
                    <a:srgbClr val="800080">
                      <a:alpha val="40000"/>
                    </a:srgbClr>
                  </a:glow>
                </a:effectLst>
                <a:latin typeface="Spilt Ink" pitchFamily="2" charset="0"/>
              </a:rPr>
              <a:t>Clinical pictures</a:t>
            </a:r>
            <a:endParaRPr lang="en-US" sz="5400" dirty="0">
              <a:solidFill>
                <a:srgbClr val="FF0066"/>
              </a:solidFill>
              <a:effectLst>
                <a:glow rad="228600">
                  <a:srgbClr val="800080">
                    <a:alpha val="40000"/>
                  </a:srgbClr>
                </a:glow>
              </a:effectLst>
              <a:latin typeface="Spilt Ink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akaDylan Collage" pitchFamily="82" charset="0"/>
            </a:endParaRPr>
          </a:p>
          <a:p>
            <a:r>
              <a:rPr lang="en-US" dirty="0" smtClean="0">
                <a:latin typeface="akaDylan Collage" pitchFamily="82" charset="0"/>
              </a:rPr>
              <a:t>Symptoms</a:t>
            </a:r>
          </a:p>
          <a:p>
            <a:pPr>
              <a:buNone/>
            </a:pPr>
            <a:endParaRPr lang="en-US" dirty="0" smtClean="0">
              <a:latin typeface="akaDylan Collage" pitchFamily="82" charset="0"/>
            </a:endParaRPr>
          </a:p>
          <a:p>
            <a:pPr>
              <a:buNone/>
            </a:pPr>
            <a:endParaRPr lang="en-US" dirty="0" smtClean="0">
              <a:latin typeface="akaDylan Collage" pitchFamily="82" charset="0"/>
            </a:endParaRPr>
          </a:p>
          <a:p>
            <a:pPr>
              <a:buNone/>
            </a:pPr>
            <a:endParaRPr lang="en-US" dirty="0" smtClean="0">
              <a:latin typeface="akaDylan Collage" pitchFamily="82" charset="0"/>
            </a:endParaRPr>
          </a:p>
          <a:p>
            <a:pPr>
              <a:buNone/>
            </a:pPr>
            <a:endParaRPr lang="en-US" dirty="0" smtClean="0">
              <a:latin typeface="akaDylan Collage" pitchFamily="82" charset="0"/>
            </a:endParaRPr>
          </a:p>
          <a:p>
            <a:pPr>
              <a:buNone/>
            </a:pPr>
            <a:endParaRPr lang="en-US" dirty="0" smtClean="0">
              <a:latin typeface="akaDylan Collage" pitchFamily="82" charset="0"/>
            </a:endParaRP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438400"/>
            <a:ext cx="3352800" cy="400110"/>
          </a:xfrm>
          <a:prstGeom prst="rect">
            <a:avLst/>
          </a:prstGeom>
          <a:solidFill>
            <a:srgbClr val="993366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Flashes of light ( </a:t>
            </a:r>
            <a:r>
              <a:rPr lang="en-US" sz="2000" dirty="0" err="1" smtClean="0">
                <a:latin typeface="Calibri" pitchFamily="34" charset="0"/>
              </a:rPr>
              <a:t>photopsia</a:t>
            </a:r>
            <a:r>
              <a:rPr lang="en-US" sz="2000" dirty="0" smtClean="0">
                <a:latin typeface="Calibri" pitchFamily="34" charset="0"/>
              </a:rPr>
              <a:t> )</a:t>
            </a:r>
          </a:p>
        </p:txBody>
      </p:sp>
      <p:sp>
        <p:nvSpPr>
          <p:cNvPr id="9" name="Rectangle 8"/>
          <p:cNvSpPr/>
          <p:nvPr/>
        </p:nvSpPr>
        <p:spPr>
          <a:xfrm>
            <a:off x="4648200" y="2362200"/>
            <a:ext cx="396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oper Std Black" pitchFamily="18" charset="0"/>
              </a:rPr>
              <a:t>  Due to </a:t>
            </a:r>
            <a:r>
              <a:rPr lang="en-US" dirty="0">
                <a:latin typeface="Cooper Std Black" pitchFamily="18" charset="0"/>
              </a:rPr>
              <a:t>m</a:t>
            </a:r>
            <a:r>
              <a:rPr lang="en-US" dirty="0" smtClean="0">
                <a:latin typeface="Cooper Std Black" pitchFamily="18" charset="0"/>
              </a:rPr>
              <a:t>echanical traction of rods &amp; cones by vitreous traction</a:t>
            </a:r>
            <a:endParaRPr lang="en-US" dirty="0">
              <a:latin typeface="Cooper Std Black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191000" y="2514600"/>
            <a:ext cx="533400" cy="228600"/>
          </a:xfrm>
          <a:prstGeom prst="rightArrow">
            <a:avLst/>
          </a:prstGeom>
          <a:solidFill>
            <a:srgbClr val="993366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5800" y="3581400"/>
            <a:ext cx="2884636" cy="400110"/>
          </a:xfrm>
          <a:prstGeom prst="rect">
            <a:avLst/>
          </a:prstGeom>
          <a:solidFill>
            <a:srgbClr val="993366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Floaters ( </a:t>
            </a:r>
            <a:r>
              <a:rPr lang="en-US" sz="2000" dirty="0" err="1" smtClean="0">
                <a:latin typeface="Calibri" pitchFamily="34" charset="0"/>
              </a:rPr>
              <a:t>musca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volitans</a:t>
            </a:r>
            <a:r>
              <a:rPr lang="en-US" sz="2000" dirty="0" smtClean="0">
                <a:latin typeface="Calibri" pitchFamily="34" charset="0"/>
              </a:rPr>
              <a:t> 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267200" y="3657600"/>
            <a:ext cx="533400" cy="228600"/>
          </a:xfrm>
          <a:prstGeom prst="rightArrow">
            <a:avLst/>
          </a:prstGeom>
          <a:solidFill>
            <a:srgbClr val="993366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81600" y="3581400"/>
            <a:ext cx="3812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oper Std Black" pitchFamily="18" charset="0"/>
              </a:rPr>
              <a:t>Due to vitreous </a:t>
            </a:r>
            <a:r>
              <a:rPr lang="en-US" dirty="0" err="1" smtClean="0">
                <a:latin typeface="Cooper Std Black" pitchFamily="18" charset="0"/>
              </a:rPr>
              <a:t>degenaration</a:t>
            </a:r>
            <a:endParaRPr lang="en-US" dirty="0">
              <a:latin typeface="Cooper Std Black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4724400"/>
            <a:ext cx="3048000" cy="677108"/>
          </a:xfrm>
          <a:prstGeom prst="rect">
            <a:avLst/>
          </a:prstGeom>
          <a:solidFill>
            <a:srgbClr val="993366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Field defect ( black curtain )</a:t>
            </a:r>
          </a:p>
          <a:p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4343400" y="4876800"/>
            <a:ext cx="533400" cy="228600"/>
          </a:xfrm>
          <a:prstGeom prst="rightArrow">
            <a:avLst/>
          </a:prstGeom>
          <a:solidFill>
            <a:srgbClr val="993366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81600" y="4876800"/>
            <a:ext cx="3962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oper Std Black" pitchFamily="18" charset="0"/>
              </a:rPr>
              <a:t>Due to death of photoreceptor</a:t>
            </a:r>
            <a:endParaRPr lang="en-US" dirty="0">
              <a:latin typeface="Cooper Std Black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5791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6019800"/>
            <a:ext cx="3810000" cy="677108"/>
          </a:xfrm>
          <a:prstGeom prst="rect">
            <a:avLst/>
          </a:prstGeom>
          <a:solidFill>
            <a:srgbClr val="993366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Failure of vision ( HM or PL vision )</a:t>
            </a:r>
          </a:p>
          <a:p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4572000" y="6096000"/>
            <a:ext cx="533400" cy="228600"/>
          </a:xfrm>
          <a:prstGeom prst="rightArrow">
            <a:avLst/>
          </a:prstGeom>
          <a:solidFill>
            <a:srgbClr val="993366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334000" y="6096000"/>
            <a:ext cx="3368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oper Std Black" pitchFamily="18" charset="0"/>
              </a:rPr>
              <a:t>Due to </a:t>
            </a:r>
            <a:r>
              <a:rPr lang="en-US" dirty="0" err="1">
                <a:latin typeface="Cooper Std Black" pitchFamily="18" charset="0"/>
              </a:rPr>
              <a:t>f</a:t>
            </a:r>
            <a:r>
              <a:rPr lang="en-US" dirty="0" err="1" smtClean="0">
                <a:latin typeface="Cooper Std Black" pitchFamily="18" charset="0"/>
              </a:rPr>
              <a:t>oveal</a:t>
            </a:r>
            <a:r>
              <a:rPr lang="en-US" dirty="0" smtClean="0">
                <a:latin typeface="Cooper Std Black" pitchFamily="18" charset="0"/>
              </a:rPr>
              <a:t> detachment</a:t>
            </a:r>
            <a:endParaRPr lang="en-US" dirty="0">
              <a:latin typeface="Cooper Std Black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kaDylan Collage" pitchFamily="82" charset="0"/>
              </a:rPr>
              <a:t>Signs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873752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100" b="1" dirty="0" smtClean="0">
                <a:latin typeface="Calibri" pitchFamily="34" charset="0"/>
              </a:rPr>
              <a:t>Pupil : </a:t>
            </a:r>
            <a:r>
              <a:rPr lang="en-US" sz="5100" dirty="0" smtClean="0">
                <a:latin typeface="Calibri" pitchFamily="34" charset="0"/>
              </a:rPr>
              <a:t>Relative Afferent </a:t>
            </a:r>
            <a:r>
              <a:rPr lang="en-US" sz="5100" dirty="0" err="1" smtClean="0">
                <a:latin typeface="Calibri" pitchFamily="34" charset="0"/>
              </a:rPr>
              <a:t>Pupillary</a:t>
            </a:r>
            <a:r>
              <a:rPr lang="en-US" sz="5100" dirty="0" smtClean="0">
                <a:latin typeface="Calibri" pitchFamily="34" charset="0"/>
              </a:rPr>
              <a:t> Defect when the detachment is extensive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100" b="1" dirty="0" smtClean="0">
                <a:latin typeface="Calibri" pitchFamily="34" charset="0"/>
              </a:rPr>
              <a:t>IOP 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100" b="1" dirty="0" smtClean="0">
                <a:latin typeface="Calibri" pitchFamily="34" charset="0"/>
              </a:rPr>
              <a:t>Ant. chamber : </a:t>
            </a:r>
            <a:r>
              <a:rPr lang="en-US" sz="5100" dirty="0" smtClean="0">
                <a:latin typeface="Calibri" pitchFamily="34" charset="0"/>
              </a:rPr>
              <a:t>mild inflammatory cells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100" b="1" dirty="0" smtClean="0">
                <a:latin typeface="Calibri" pitchFamily="34" charset="0"/>
              </a:rPr>
              <a:t>Post. Segment : </a:t>
            </a:r>
          </a:p>
          <a:p>
            <a:pPr marL="514350" indent="-514350">
              <a:buNone/>
            </a:pPr>
            <a:endParaRPr lang="en-US" sz="5100" dirty="0" smtClean="0">
              <a:latin typeface="Calibri" pitchFamily="34" charset="0"/>
            </a:endParaRPr>
          </a:p>
          <a:p>
            <a:pPr marL="514350" indent="-514350">
              <a:buNone/>
            </a:pPr>
            <a:r>
              <a:rPr lang="en-US" sz="5100" dirty="0" smtClean="0">
                <a:latin typeface="Calibri" pitchFamily="34" charset="0"/>
              </a:rPr>
              <a:t> (</a:t>
            </a:r>
            <a:r>
              <a:rPr lang="en-US" sz="5100" dirty="0" err="1" smtClean="0">
                <a:latin typeface="Calibri" pitchFamily="34" charset="0"/>
              </a:rPr>
              <a:t>i</a:t>
            </a:r>
            <a:r>
              <a:rPr lang="en-US" sz="5100" dirty="0" smtClean="0">
                <a:latin typeface="Calibri" pitchFamily="34" charset="0"/>
              </a:rPr>
              <a:t>) </a:t>
            </a:r>
            <a:r>
              <a:rPr lang="en-US" sz="5100" b="1" dirty="0" smtClean="0">
                <a:latin typeface="Calibri" pitchFamily="34" charset="0"/>
              </a:rPr>
              <a:t>Retinal breaks: </a:t>
            </a:r>
            <a:r>
              <a:rPr lang="en-US" sz="5100" dirty="0" smtClean="0">
                <a:latin typeface="Calibri" pitchFamily="34" charset="0"/>
              </a:rPr>
              <a:t>as full thickness defect in sensory retina. Look red in color due to color contrast between the sensory retina and underlying choroid</a:t>
            </a:r>
          </a:p>
          <a:p>
            <a:pPr marL="514350" indent="-514350">
              <a:buNone/>
            </a:pPr>
            <a:endParaRPr lang="en-US" sz="5100" dirty="0" smtClean="0">
              <a:latin typeface="Calibri" pitchFamily="34" charset="0"/>
            </a:endParaRPr>
          </a:p>
          <a:p>
            <a:pPr marL="514350" indent="-514350">
              <a:buNone/>
            </a:pPr>
            <a:r>
              <a:rPr lang="en-US" sz="5100" dirty="0" smtClean="0">
                <a:latin typeface="Calibri" pitchFamily="34" charset="0"/>
              </a:rPr>
              <a:t> (ii) </a:t>
            </a:r>
            <a:r>
              <a:rPr lang="en-US" sz="5100" b="1" dirty="0" smtClean="0">
                <a:latin typeface="Calibri" pitchFamily="34" charset="0"/>
              </a:rPr>
              <a:t>Detached retina : </a:t>
            </a:r>
            <a:r>
              <a:rPr lang="en-US" sz="5100" dirty="0" err="1" smtClean="0">
                <a:latin typeface="Calibri" pitchFamily="34" charset="0"/>
              </a:rPr>
              <a:t>greyish</a:t>
            </a:r>
            <a:r>
              <a:rPr lang="en-US" sz="5100" dirty="0" smtClean="0">
                <a:latin typeface="Calibri" pitchFamily="34" charset="0"/>
              </a:rPr>
              <a:t> in color, has corrugated appearance and undulates with eye movement. The retina surface is convex and </a:t>
            </a:r>
            <a:r>
              <a:rPr lang="en-US" sz="5100" dirty="0" err="1" smtClean="0">
                <a:latin typeface="Calibri" pitchFamily="34" charset="0"/>
              </a:rPr>
              <a:t>subretinal</a:t>
            </a:r>
            <a:r>
              <a:rPr lang="en-US" sz="5100" dirty="0" smtClean="0">
                <a:latin typeface="Calibri" pitchFamily="34" charset="0"/>
              </a:rPr>
              <a:t> fluid extends to </a:t>
            </a:r>
            <a:r>
              <a:rPr lang="en-US" sz="5100" dirty="0" err="1" smtClean="0">
                <a:latin typeface="Calibri" pitchFamily="34" charset="0"/>
              </a:rPr>
              <a:t>ora</a:t>
            </a:r>
            <a:r>
              <a:rPr lang="en-US" sz="5100" dirty="0" smtClean="0">
                <a:latin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</a:rPr>
              <a:t>serrata</a:t>
            </a:r>
            <a:r>
              <a:rPr lang="en-US" sz="5100" dirty="0" smtClean="0">
                <a:latin typeface="Calibri" pitchFamily="34" charset="0"/>
              </a:rPr>
              <a:t> rapidly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2057400" y="21336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66"/>
                </a:solidFill>
                <a:effectLst>
                  <a:glow rad="228600">
                    <a:srgbClr val="800080">
                      <a:alpha val="40000"/>
                    </a:srgbClr>
                  </a:glow>
                </a:effectLst>
                <a:latin typeface="Spilt Ink" pitchFamily="2" charset="0"/>
              </a:rPr>
              <a:t>management</a:t>
            </a:r>
            <a:endParaRPr lang="en-US" sz="6000" dirty="0">
              <a:solidFill>
                <a:srgbClr val="FF0066"/>
              </a:solidFill>
              <a:effectLst>
                <a:glow rad="228600">
                  <a:srgbClr val="800080">
                    <a:alpha val="40000"/>
                  </a:srgbClr>
                </a:glow>
              </a:effectLst>
              <a:latin typeface="Spilt Ink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000" dirty="0" smtClean="0">
                <a:latin typeface="Calibri" pitchFamily="34" charset="0"/>
              </a:rPr>
              <a:t>To find all retinal break by </a:t>
            </a:r>
          </a:p>
          <a:p>
            <a:pPr lvl="0">
              <a:buNone/>
            </a:pPr>
            <a:r>
              <a:rPr lang="en-US" sz="3000" dirty="0" smtClean="0">
                <a:latin typeface="Calibri" pitchFamily="34" charset="0"/>
              </a:rPr>
              <a:t>(</a:t>
            </a:r>
            <a:r>
              <a:rPr lang="en-US" sz="3000" dirty="0" err="1" smtClean="0">
                <a:latin typeface="Calibri" pitchFamily="34" charset="0"/>
              </a:rPr>
              <a:t>i</a:t>
            </a:r>
            <a:r>
              <a:rPr lang="en-US" sz="3000" dirty="0" smtClean="0">
                <a:latin typeface="Calibri" pitchFamily="34" charset="0"/>
              </a:rPr>
              <a:t>) Preoperative exam</a:t>
            </a:r>
          </a:p>
          <a:p>
            <a:pPr lvl="0">
              <a:buNone/>
            </a:pPr>
            <a:r>
              <a:rPr lang="en-US" sz="3000" dirty="0" smtClean="0">
                <a:latin typeface="Calibri" pitchFamily="34" charset="0"/>
              </a:rPr>
              <a:t>(ii) </a:t>
            </a:r>
            <a:r>
              <a:rPr lang="en-US" sz="3000" dirty="0" err="1" smtClean="0">
                <a:latin typeface="Calibri" pitchFamily="34" charset="0"/>
              </a:rPr>
              <a:t>Intraoperative</a:t>
            </a:r>
            <a:r>
              <a:rPr lang="en-US" sz="3000" dirty="0" smtClean="0">
                <a:latin typeface="Calibri" pitchFamily="34" charset="0"/>
              </a:rPr>
              <a:t> exam</a:t>
            </a:r>
          </a:p>
          <a:p>
            <a:pPr lvl="0">
              <a:buNone/>
            </a:pPr>
            <a:endParaRPr lang="en-US" sz="3000" dirty="0" smtClean="0">
              <a:latin typeface="Calibri" pitchFamily="34" charset="0"/>
            </a:endParaRPr>
          </a:p>
          <a:p>
            <a:r>
              <a:rPr lang="en-US" sz="3000" dirty="0" smtClean="0">
                <a:latin typeface="Calibri" pitchFamily="34" charset="0"/>
              </a:rPr>
              <a:t>To close all retinal break</a:t>
            </a:r>
          </a:p>
          <a:p>
            <a:pPr lvl="0">
              <a:buNone/>
            </a:pPr>
            <a:r>
              <a:rPr lang="en-US" sz="3000" dirty="0" smtClean="0">
                <a:latin typeface="Calibri" pitchFamily="34" charset="0"/>
              </a:rPr>
              <a:t>(</a:t>
            </a:r>
            <a:r>
              <a:rPr lang="en-US" sz="3000" dirty="0" err="1" smtClean="0">
                <a:latin typeface="Calibri" pitchFamily="34" charset="0"/>
              </a:rPr>
              <a:t>i</a:t>
            </a:r>
            <a:r>
              <a:rPr lang="en-US" sz="3000" dirty="0" smtClean="0">
                <a:latin typeface="Calibri" pitchFamily="34" charset="0"/>
              </a:rPr>
              <a:t>) </a:t>
            </a:r>
            <a:r>
              <a:rPr lang="en-US" sz="3000" dirty="0" err="1" smtClean="0">
                <a:latin typeface="Calibri" pitchFamily="34" charset="0"/>
              </a:rPr>
              <a:t>Scleral</a:t>
            </a:r>
            <a:r>
              <a:rPr lang="en-US" sz="3000" dirty="0" smtClean="0">
                <a:latin typeface="Calibri" pitchFamily="34" charset="0"/>
              </a:rPr>
              <a:t> buckle</a:t>
            </a:r>
          </a:p>
          <a:p>
            <a:pPr lvl="0">
              <a:buNone/>
            </a:pPr>
            <a:r>
              <a:rPr lang="en-US" sz="3000" dirty="0" smtClean="0">
                <a:latin typeface="Calibri" pitchFamily="34" charset="0"/>
              </a:rPr>
              <a:t>(ii) intra-</a:t>
            </a:r>
            <a:r>
              <a:rPr lang="en-US" sz="3000" dirty="0" err="1" smtClean="0">
                <a:latin typeface="Calibri" pitchFamily="34" charset="0"/>
              </a:rPr>
              <a:t>vitreal</a:t>
            </a:r>
            <a:r>
              <a:rPr lang="en-US" sz="3000" dirty="0" smtClean="0">
                <a:latin typeface="Calibri" pitchFamily="34" charset="0"/>
              </a:rPr>
              <a:t> gas bubble</a:t>
            </a:r>
          </a:p>
          <a:p>
            <a:pPr lvl="0">
              <a:buNone/>
            </a:pPr>
            <a:endParaRPr lang="en-US" sz="3000" dirty="0" smtClean="0">
              <a:latin typeface="Calibri" pitchFamily="34" charset="0"/>
            </a:endParaRPr>
          </a:p>
          <a:p>
            <a:r>
              <a:rPr lang="en-US" sz="3000" dirty="0" smtClean="0">
                <a:latin typeface="Calibri" pitchFamily="34" charset="0"/>
              </a:rPr>
              <a:t> To create firm </a:t>
            </a:r>
            <a:r>
              <a:rPr lang="en-US" sz="3000" dirty="0" err="1" smtClean="0">
                <a:latin typeface="Calibri" pitchFamily="34" charset="0"/>
              </a:rPr>
              <a:t>chorio</a:t>
            </a:r>
            <a:r>
              <a:rPr lang="en-US" sz="3000" dirty="0" smtClean="0">
                <a:latin typeface="Calibri" pitchFamily="34" charset="0"/>
              </a:rPr>
              <a:t> retinal adhesion</a:t>
            </a:r>
          </a:p>
          <a:p>
            <a:pPr lvl="0">
              <a:buNone/>
            </a:pPr>
            <a:r>
              <a:rPr lang="en-US" sz="3000" dirty="0" smtClean="0">
                <a:latin typeface="Calibri" pitchFamily="34" charset="0"/>
              </a:rPr>
              <a:t>(</a:t>
            </a:r>
            <a:r>
              <a:rPr lang="en-US" sz="3000" dirty="0" err="1" smtClean="0">
                <a:latin typeface="Calibri" pitchFamily="34" charset="0"/>
              </a:rPr>
              <a:t>i</a:t>
            </a:r>
            <a:r>
              <a:rPr lang="en-US" sz="3000" dirty="0" smtClean="0">
                <a:latin typeface="Calibri" pitchFamily="34" charset="0"/>
              </a:rPr>
              <a:t>) </a:t>
            </a:r>
            <a:r>
              <a:rPr lang="en-US" sz="3000" dirty="0" err="1" smtClean="0">
                <a:latin typeface="Calibri" pitchFamily="34" charset="0"/>
              </a:rPr>
              <a:t>cryotherapy</a:t>
            </a:r>
            <a:endParaRPr lang="en-US" sz="3000" dirty="0" smtClean="0">
              <a:latin typeface="Calibri" pitchFamily="34" charset="0"/>
            </a:endParaRPr>
          </a:p>
          <a:p>
            <a:pPr lvl="0">
              <a:buNone/>
            </a:pPr>
            <a:r>
              <a:rPr lang="en-US" sz="3000" dirty="0" smtClean="0">
                <a:latin typeface="Calibri" pitchFamily="34" charset="0"/>
              </a:rPr>
              <a:t>(ii) Diathermy</a:t>
            </a:r>
          </a:p>
          <a:p>
            <a:pPr lvl="0">
              <a:buNone/>
            </a:pPr>
            <a:r>
              <a:rPr lang="en-US" sz="3000" dirty="0" smtClean="0">
                <a:latin typeface="Calibri" pitchFamily="34" charset="0"/>
              </a:rPr>
              <a:t>(iii) Laser photocoagulation.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>
                <a:solidFill>
                  <a:srgbClr val="FF0066"/>
                </a:solidFill>
                <a:effectLst>
                  <a:glow rad="228600">
                    <a:srgbClr val="800080">
                      <a:alpha val="40000"/>
                    </a:srgbClr>
                  </a:glow>
                </a:effectLst>
                <a:latin typeface="Spilt Ink" pitchFamily="2" charset="0"/>
              </a:rPr>
              <a:t>Vitrectomy</a:t>
            </a:r>
            <a:endParaRPr lang="en-US" sz="5400" dirty="0">
              <a:solidFill>
                <a:srgbClr val="FF0066"/>
              </a:solidFill>
              <a:effectLst>
                <a:glow rad="228600">
                  <a:srgbClr val="800080">
                    <a:alpha val="40000"/>
                  </a:srgbClr>
                </a:glow>
              </a:effectLst>
              <a:latin typeface="Spilt Ink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</a:rPr>
              <a:t>Is indicated in case of </a:t>
            </a:r>
            <a:r>
              <a:rPr lang="en-US" sz="3600" dirty="0" err="1" smtClean="0">
                <a:latin typeface="Calibri" pitchFamily="34" charset="0"/>
              </a:rPr>
              <a:t>rhegmatogenous</a:t>
            </a:r>
            <a:r>
              <a:rPr lang="en-US" sz="3600" dirty="0" smtClean="0">
                <a:latin typeface="Calibri" pitchFamily="34" charset="0"/>
              </a:rPr>
              <a:t> retinal detachment associated with giant tear, post retinal tear or proliferative </a:t>
            </a:r>
            <a:r>
              <a:rPr lang="en-US" sz="3600" dirty="0" err="1" smtClean="0">
                <a:latin typeface="Calibri" pitchFamily="34" charset="0"/>
              </a:rPr>
              <a:t>vitreoretinopathy</a:t>
            </a:r>
            <a:endParaRPr lang="en-US" sz="3600" dirty="0" smtClean="0">
              <a:latin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:\retnal detachment\view 3_files\RetinalDetachment_data\vitrectomy_di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429000"/>
            <a:ext cx="3048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:\retnal detachment\Vitrectomy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352800"/>
            <a:ext cx="2743200" cy="27622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Rhematogenous</a:t>
            </a:r>
            <a:r>
              <a:rPr lang="en-US" dirty="0" smtClean="0"/>
              <a:t> retinal detachment</a:t>
            </a:r>
            <a:endParaRPr lang="en-US" dirty="0"/>
          </a:p>
        </p:txBody>
      </p:sp>
      <p:pic>
        <p:nvPicPr>
          <p:cNvPr id="3074" name="Picture 2" descr="H:\RD\rhematogenous 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143000"/>
            <a:ext cx="5127625" cy="389379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Rhematogenous</a:t>
            </a:r>
            <a:r>
              <a:rPr lang="en-US" dirty="0" smtClean="0"/>
              <a:t> retinal detachment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H:\retnal detachment\rhematogeno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762000"/>
            <a:ext cx="5508625" cy="44069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715000"/>
          </a:xfrm>
        </p:spPr>
        <p:txBody>
          <a:bodyPr/>
          <a:lstStyle/>
          <a:p>
            <a:pPr algn="ctr">
              <a:buNone/>
            </a:pPr>
            <a:r>
              <a:rPr lang="en-US" sz="7200" dirty="0" smtClean="0">
                <a:solidFill>
                  <a:srgbClr val="FFFF00"/>
                </a:solidFill>
                <a:effectLst>
                  <a:glow rad="228600">
                    <a:srgbClr val="FF3300"/>
                  </a:glow>
                </a:effectLst>
                <a:latin typeface="Monafont" pitchFamily="2" charset="0"/>
              </a:rPr>
              <a:t>EXUDATIVE RETINAL DETACHMENT</a:t>
            </a:r>
            <a:endParaRPr lang="en-US" sz="7200" dirty="0">
              <a:solidFill>
                <a:srgbClr val="FFFF00"/>
              </a:solidFill>
              <a:effectLst>
                <a:glow rad="228600">
                  <a:srgbClr val="FF3300"/>
                </a:glow>
              </a:effectLst>
              <a:latin typeface="Monafont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sz="4800" smtClean="0">
                <a:solidFill>
                  <a:srgbClr val="FFC000"/>
                </a:solidFill>
                <a:effectLst>
                  <a:glow rad="228600">
                    <a:srgbClr val="FFFF99"/>
                  </a:glow>
                </a:effectLst>
                <a:latin typeface="Showcard Gothic" pitchFamily="82" charset="0"/>
              </a:rPr>
              <a:t>RETINA</a:t>
            </a:r>
            <a:endParaRPr lang="en-US" sz="4800" dirty="0">
              <a:solidFill>
                <a:srgbClr val="FFC000"/>
              </a:solidFill>
              <a:effectLst>
                <a:glow rad="228600">
                  <a:srgbClr val="FFFF99"/>
                </a:glow>
              </a:effectLst>
              <a:latin typeface="Showcard Gothic" pitchFamily="8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6248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innermost of three layers that make up the eyeball’s wall. The layer outside the retina is the choroid</a:t>
            </a: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Anatomically, retina divided into:</a:t>
            </a: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1- </a:t>
            </a:r>
            <a:r>
              <a:rPr lang="en-US" sz="2400" b="1" dirty="0" smtClean="0">
                <a:latin typeface="Calibri" pitchFamily="34" charset="0"/>
              </a:rPr>
              <a:t>CENTRAL RETINA :</a:t>
            </a:r>
            <a:r>
              <a:rPr lang="en-US" sz="2400" dirty="0" smtClean="0">
                <a:latin typeface="Calibri" pitchFamily="34" charset="0"/>
              </a:rPr>
              <a:t> (macula </a:t>
            </a:r>
            <a:r>
              <a:rPr lang="en-US" sz="2400" dirty="0" err="1" smtClean="0">
                <a:latin typeface="Calibri" pitchFamily="34" charset="0"/>
              </a:rPr>
              <a:t>lutea</a:t>
            </a:r>
            <a:r>
              <a:rPr lang="en-US" sz="2400" dirty="0" smtClean="0">
                <a:latin typeface="Calibri" pitchFamily="34" charset="0"/>
              </a:rPr>
              <a:t> =5-7.5mm) The center of macula is an </a:t>
            </a:r>
            <a:r>
              <a:rPr lang="en-US" sz="2400" dirty="0" err="1" smtClean="0">
                <a:latin typeface="Calibri" pitchFamily="34" charset="0"/>
              </a:rPr>
              <a:t>avascular</a:t>
            </a:r>
            <a:r>
              <a:rPr lang="en-US" sz="2400" dirty="0" smtClean="0">
                <a:latin typeface="Calibri" pitchFamily="34" charset="0"/>
              </a:rPr>
              <a:t> depression called  “fovea </a:t>
            </a:r>
            <a:r>
              <a:rPr lang="en-US" sz="2400" dirty="0" err="1" smtClean="0">
                <a:latin typeface="Calibri" pitchFamily="34" charset="0"/>
              </a:rPr>
              <a:t>centralis</a:t>
            </a:r>
            <a:r>
              <a:rPr lang="en-US" sz="2400" dirty="0" smtClean="0">
                <a:latin typeface="Calibri" pitchFamily="34" charset="0"/>
              </a:rPr>
              <a:t>”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Function:  (mainly cones) responsible for visual acuity, color vision and form sense</a:t>
            </a: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2- </a:t>
            </a:r>
            <a:r>
              <a:rPr lang="en-US" sz="2400" b="1" dirty="0" smtClean="0">
                <a:latin typeface="Calibri" pitchFamily="34" charset="0"/>
              </a:rPr>
              <a:t>PERIPHERAL RETINA :</a:t>
            </a:r>
            <a:r>
              <a:rPr lang="en-US" sz="2400" dirty="0" smtClean="0">
                <a:latin typeface="Calibri" pitchFamily="34" charset="0"/>
              </a:rPr>
              <a:t> end at </a:t>
            </a:r>
            <a:r>
              <a:rPr lang="en-US" sz="2400" dirty="0" err="1" smtClean="0">
                <a:latin typeface="Calibri" pitchFamily="34" charset="0"/>
              </a:rPr>
              <a:t>ora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serrata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Function: (mainly rods) responsible for night vision and peripheral field 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  <a:effectLst>
                  <a:glow rad="228600">
                    <a:srgbClr val="FF3300">
                      <a:alpha val="40000"/>
                    </a:srgbClr>
                  </a:glow>
                </a:effectLst>
                <a:latin typeface="Showcard Gothic" pitchFamily="82" charset="0"/>
              </a:rPr>
              <a:t>EXUDATIVE</a:t>
            </a:r>
            <a:r>
              <a:rPr lang="en-US" sz="3600" dirty="0" smtClean="0">
                <a:solidFill>
                  <a:srgbClr val="FFFF00"/>
                </a:solidFill>
                <a:effectLst>
                  <a:glow rad="228600">
                    <a:srgbClr val="FF3300">
                      <a:alpha val="40000"/>
                    </a:srgbClr>
                  </a:glow>
                </a:effectLst>
                <a:latin typeface="Showcard Gothic" pitchFamily="82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effectLst>
                  <a:glow rad="228600">
                    <a:srgbClr val="FF3300">
                      <a:alpha val="40000"/>
                    </a:srgbClr>
                  </a:glow>
                </a:effectLst>
                <a:latin typeface="Showcard Gothic" pitchFamily="82" charset="0"/>
              </a:rPr>
              <a:t>retinal detachment</a:t>
            </a:r>
            <a:endParaRPr lang="en-US" dirty="0">
              <a:solidFill>
                <a:srgbClr val="FFFF00"/>
              </a:solidFill>
              <a:effectLst>
                <a:glow rad="228600">
                  <a:srgbClr val="FF3300">
                    <a:alpha val="40000"/>
                  </a:srgbClr>
                </a:glow>
              </a:effectLst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5000"/>
          </a:xfrm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DEFINITION: </a:t>
            </a:r>
            <a:r>
              <a:rPr lang="en-US" sz="3600" dirty="0" err="1" smtClean="0">
                <a:latin typeface="Calibri" pitchFamily="34" charset="0"/>
              </a:rPr>
              <a:t>Extravasation</a:t>
            </a:r>
            <a:r>
              <a:rPr lang="en-US" sz="3600" dirty="0" smtClean="0">
                <a:latin typeface="Calibri" pitchFamily="34" charset="0"/>
              </a:rPr>
              <a:t> of fluid from the retina or choroid into the </a:t>
            </a:r>
            <a:r>
              <a:rPr lang="en-US" sz="3600" dirty="0" err="1" smtClean="0">
                <a:latin typeface="Calibri" pitchFamily="34" charset="0"/>
              </a:rPr>
              <a:t>subretinal</a:t>
            </a:r>
            <a:r>
              <a:rPr lang="en-US" sz="3600" dirty="0" smtClean="0">
                <a:latin typeface="Calibri" pitchFamily="34" charset="0"/>
              </a:rPr>
              <a:t> space</a:t>
            </a:r>
          </a:p>
          <a:p>
            <a:pPr>
              <a:buNone/>
            </a:pPr>
            <a:endParaRPr lang="en-US" sz="3600" dirty="0" smtClean="0">
              <a:latin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</a:rPr>
              <a:t>TREATMENT: </a:t>
            </a:r>
          </a:p>
          <a:p>
            <a:pPr>
              <a:buFontTx/>
              <a:buChar char="-"/>
            </a:pPr>
            <a:r>
              <a:rPr lang="en-US" sz="3600" dirty="0" err="1" smtClean="0">
                <a:latin typeface="Calibri" pitchFamily="34" charset="0"/>
              </a:rPr>
              <a:t>Inflamatory</a:t>
            </a:r>
            <a:r>
              <a:rPr lang="en-US" sz="3600" dirty="0" smtClean="0">
                <a:latin typeface="Calibri" pitchFamily="34" charset="0"/>
              </a:rPr>
              <a:t> (</a:t>
            </a:r>
            <a:r>
              <a:rPr lang="en-US" sz="3600" dirty="0" err="1" smtClean="0">
                <a:latin typeface="Calibri" pitchFamily="34" charset="0"/>
              </a:rPr>
              <a:t>choroiditis</a:t>
            </a:r>
            <a:r>
              <a:rPr lang="en-US" sz="3600" dirty="0" smtClean="0">
                <a:latin typeface="Calibri" pitchFamily="34" charset="0"/>
              </a:rPr>
              <a:t> &amp; post </a:t>
            </a:r>
            <a:r>
              <a:rPr lang="en-US" sz="3600" dirty="0" err="1" smtClean="0">
                <a:latin typeface="Calibri" pitchFamily="34" charset="0"/>
              </a:rPr>
              <a:t>scleritis</a:t>
            </a:r>
            <a:r>
              <a:rPr lang="en-US" sz="3600" dirty="0" smtClean="0">
                <a:latin typeface="Calibri" pitchFamily="34" charset="0"/>
              </a:rPr>
              <a:t>) </a:t>
            </a:r>
            <a:r>
              <a:rPr lang="en-US" sz="3600" dirty="0" smtClean="0">
                <a:latin typeface="Calibri" pitchFamily="34" charset="0"/>
                <a:sym typeface="Wingdings" pitchFamily="2" charset="2"/>
              </a:rPr>
              <a:t> give cortisone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Calibri" pitchFamily="34" charset="0"/>
                <a:sym typeface="Wingdings" pitchFamily="2" charset="2"/>
              </a:rPr>
              <a:t>Malignant  </a:t>
            </a:r>
            <a:r>
              <a:rPr lang="en-US" sz="3600" dirty="0" err="1" smtClean="0">
                <a:latin typeface="Calibri" pitchFamily="34" charset="0"/>
                <a:sym typeface="Wingdings" pitchFamily="2" charset="2"/>
              </a:rPr>
              <a:t>enucleation</a:t>
            </a:r>
            <a:endParaRPr lang="en-US" sz="3600" dirty="0" smtClean="0">
              <a:latin typeface="Calibri" pitchFamily="34" charset="0"/>
              <a:sym typeface="Wingdings" pitchFamily="2" charset="2"/>
            </a:endParaRPr>
          </a:p>
          <a:p>
            <a:pPr>
              <a:buFontTx/>
              <a:buChar char="-"/>
            </a:pPr>
            <a:endParaRPr lang="en-US" dirty="0" smtClean="0">
              <a:latin typeface="Berlin Sans FB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FF00"/>
                </a:solidFill>
                <a:effectLst>
                  <a:glow rad="228600">
                    <a:srgbClr val="FF0000">
                      <a:alpha val="40000"/>
                    </a:srgbClr>
                  </a:glow>
                </a:effectLst>
                <a:latin typeface="Showcard Gothic" pitchFamily="82" charset="0"/>
              </a:rPr>
              <a:t>Exudative</a:t>
            </a:r>
            <a:r>
              <a:rPr lang="en-US" dirty="0" smtClean="0">
                <a:solidFill>
                  <a:srgbClr val="FFFF00"/>
                </a:solidFill>
                <a:effectLst>
                  <a:glow rad="228600">
                    <a:srgbClr val="FF0000">
                      <a:alpha val="40000"/>
                    </a:srgbClr>
                  </a:glow>
                </a:effectLst>
                <a:latin typeface="Showcard Gothic" pitchFamily="82" charset="0"/>
              </a:rPr>
              <a:t> retinal detachment</a:t>
            </a:r>
            <a:r>
              <a:rPr lang="en-US" dirty="0" smtClean="0">
                <a:solidFill>
                  <a:srgbClr val="FFFF00"/>
                </a:solidFill>
                <a:latin typeface="Showcard Gothic" pitchFamily="82" charset="0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Showcard Gothic" pitchFamily="82" charset="0"/>
              </a:rPr>
            </a:br>
            <a:endParaRPr lang="en-US" dirty="0">
              <a:solidFill>
                <a:srgbClr val="FFFF00"/>
              </a:solidFill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122" name="Picture 2" descr="H:\RD\exudative 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81200"/>
            <a:ext cx="3669460" cy="3143504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057400"/>
            <a:ext cx="4038600" cy="2997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715000"/>
          </a:xfrm>
        </p:spPr>
        <p:txBody>
          <a:bodyPr/>
          <a:lstStyle/>
          <a:p>
            <a:pPr algn="ctr">
              <a:buNone/>
            </a:pPr>
            <a:r>
              <a:rPr lang="en-US" sz="8000" dirty="0" smtClean="0">
                <a:solidFill>
                  <a:srgbClr val="92D050"/>
                </a:solidFill>
                <a:effectLst>
                  <a:glow rad="228600">
                    <a:srgbClr val="00B050"/>
                  </a:glow>
                </a:effectLst>
                <a:latin typeface="Monafont" pitchFamily="2" charset="0"/>
              </a:rPr>
              <a:t>TRACTIONAL RETINAL DETACHMENT</a:t>
            </a:r>
            <a:endParaRPr lang="en-US" sz="8000" dirty="0">
              <a:solidFill>
                <a:srgbClr val="92D050"/>
              </a:solidFill>
              <a:effectLst>
                <a:glow rad="228600">
                  <a:srgbClr val="00B050"/>
                </a:glow>
              </a:effectLst>
              <a:latin typeface="Monafont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600" dirty="0" err="1" smtClean="0">
                <a:solidFill>
                  <a:srgbClr val="92D050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Thunder Thighs" pitchFamily="2" charset="0"/>
              </a:rPr>
              <a:t>Tractional</a:t>
            </a:r>
            <a:r>
              <a:rPr lang="en-US" sz="3600" dirty="0" smtClean="0">
                <a:solidFill>
                  <a:srgbClr val="92D050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Thunder Thighs" pitchFamily="2" charset="0"/>
              </a:rPr>
              <a:t> retinal detachment</a:t>
            </a:r>
            <a:endParaRPr lang="en-US" sz="3600" dirty="0">
              <a:solidFill>
                <a:srgbClr val="92D050"/>
              </a:solidFill>
              <a:effectLst>
                <a:glow rad="228600">
                  <a:srgbClr val="00B050">
                    <a:alpha val="40000"/>
                  </a:srgbClr>
                </a:glow>
              </a:effectLst>
              <a:latin typeface="Thunder Thigh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DEFINITION: </a:t>
            </a:r>
            <a:r>
              <a:rPr lang="en-US" sz="3600" dirty="0" smtClean="0">
                <a:latin typeface="Calibri" pitchFamily="34" charset="0"/>
              </a:rPr>
              <a:t>The retina is pulled from it`s position by contracting fibrous or fibro-vascular membranes</a:t>
            </a:r>
          </a:p>
          <a:p>
            <a:pPr>
              <a:buNone/>
            </a:pPr>
            <a:endParaRPr lang="en-US" sz="3600" dirty="0" smtClean="0">
              <a:latin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</a:rPr>
              <a:t>TREATMENT: </a:t>
            </a:r>
            <a:r>
              <a:rPr lang="en-US" sz="3600" dirty="0" err="1" smtClean="0">
                <a:latin typeface="Calibri" pitchFamily="34" charset="0"/>
              </a:rPr>
              <a:t>vitrectomy</a:t>
            </a:r>
            <a:endParaRPr lang="en-US" sz="3600" dirty="0" smtClean="0">
              <a:latin typeface="Calibri" pitchFamily="34" charset="0"/>
            </a:endParaRPr>
          </a:p>
          <a:p>
            <a:endParaRPr lang="en-US" dirty="0" smtClean="0">
              <a:latin typeface="Berlin Sans FB" pitchFamily="34" charset="0"/>
            </a:endParaRPr>
          </a:p>
          <a:p>
            <a:pPr>
              <a:buNone/>
            </a:pPr>
            <a:endParaRPr lang="en-US" dirty="0" smtClean="0">
              <a:latin typeface="Berlin Sans FB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solidFill>
                  <a:srgbClr val="92D050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Thunder Thighs" pitchFamily="2" charset="0"/>
              </a:rPr>
              <a:t>Tractional</a:t>
            </a:r>
            <a:r>
              <a:rPr lang="en-US" sz="3600" dirty="0" smtClean="0">
                <a:solidFill>
                  <a:srgbClr val="92D050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Thunder Thighs" pitchFamily="2" charset="0"/>
              </a:rPr>
              <a:t> retinal detachment</a:t>
            </a:r>
            <a:endParaRPr lang="en-US" sz="3600" dirty="0">
              <a:solidFill>
                <a:srgbClr val="92D050"/>
              </a:solidFill>
              <a:effectLst>
                <a:glow rad="228600">
                  <a:srgbClr val="00B050">
                    <a:alpha val="40000"/>
                  </a:srgbClr>
                </a:glow>
              </a:effectLst>
              <a:latin typeface="Thunder Thigh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09800"/>
            <a:ext cx="3810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 descr="H:\RD\TRACTIOB R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209800"/>
            <a:ext cx="3352800" cy="32766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0010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228600">
                    <a:srgbClr val="FF3399">
                      <a:alpha val="40000"/>
                    </a:srgbClr>
                  </a:glow>
                </a:effectLst>
                <a:latin typeface="akaDylan Plain" pitchFamily="82" charset="0"/>
              </a:rPr>
              <a:t>Differential diagnosis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effectLst>
                <a:glow rad="228600">
                  <a:srgbClr val="FF3399">
                    <a:alpha val="40000"/>
                  </a:srgbClr>
                </a:glow>
              </a:effectLst>
              <a:latin typeface="akaDylan Plai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10"/>
          <p:cNvGraphicFramePr>
            <a:graphicFrameLocks/>
          </p:cNvGraphicFramePr>
          <p:nvPr/>
        </p:nvGraphicFramePr>
        <p:xfrm>
          <a:off x="304800" y="1295400"/>
          <a:ext cx="8381999" cy="534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222"/>
                <a:gridCol w="2486378"/>
                <a:gridCol w="2092677"/>
                <a:gridCol w="2250722"/>
              </a:tblGrid>
              <a:tr h="8348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RHEGMATOGENOUS</a:t>
                      </a:r>
                    </a:p>
                    <a:p>
                      <a:pPr algn="ctr"/>
                      <a:r>
                        <a:rPr lang="en-US" sz="1600" dirty="0" smtClean="0"/>
                        <a:t>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EXUDATIVE</a:t>
                      </a:r>
                    </a:p>
                    <a:p>
                      <a:pPr algn="ctr"/>
                      <a:r>
                        <a:rPr lang="en-US" dirty="0" smtClean="0"/>
                        <a:t>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TRACTIONAL</a:t>
                      </a:r>
                    </a:p>
                    <a:p>
                      <a:pPr algn="ctr"/>
                      <a:r>
                        <a:rPr lang="en-US" dirty="0" smtClean="0"/>
                        <a:t>RD</a:t>
                      </a:r>
                      <a:endParaRPr lang="en-US" dirty="0"/>
                    </a:p>
                  </a:txBody>
                  <a:tcPr/>
                </a:tc>
              </a:tr>
              <a:tr h="688297">
                <a:tc>
                  <a:txBody>
                    <a:bodyPr/>
                    <a:lstStyle/>
                    <a:p>
                      <a:r>
                        <a:rPr lang="en-US" dirty="0" smtClean="0"/>
                        <a:t>RETINAL 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-PRESENT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-NO</a:t>
                      </a:r>
                      <a:endParaRPr lang="en-US" sz="1400" dirty="0"/>
                    </a:p>
                  </a:txBody>
                  <a:tcPr/>
                </a:tc>
              </a:tr>
              <a:tr h="688297">
                <a:tc>
                  <a:txBody>
                    <a:bodyPr/>
                    <a:lstStyle/>
                    <a:p>
                      <a:r>
                        <a:rPr lang="en-US" dirty="0" smtClean="0"/>
                        <a:t>SURFACE &amp; HEIGHT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-CONVEX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-CONVEX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-CONCAVE</a:t>
                      </a:r>
                      <a:endParaRPr lang="en-US" sz="1400" dirty="0"/>
                    </a:p>
                  </a:txBody>
                  <a:tcPr/>
                </a:tc>
              </a:tr>
              <a:tr h="688297">
                <a:tc>
                  <a:txBody>
                    <a:bodyPr/>
                    <a:lstStyle/>
                    <a:p>
                      <a:r>
                        <a:rPr lang="en-US" dirty="0" smtClean="0"/>
                        <a:t>RETINAL MOBILITY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-UNDULATING BULLAE OR FOLDS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-SHIFTING ELEVATED BULLAE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-TAUT RETINA</a:t>
                      </a:r>
                      <a:endParaRPr lang="en-US" sz="1400" dirty="0"/>
                    </a:p>
                  </a:txBody>
                  <a:tcPr/>
                </a:tc>
              </a:tr>
              <a:tr h="688297">
                <a:tc>
                  <a:txBody>
                    <a:bodyPr/>
                    <a:lstStyle/>
                    <a:p>
                      <a:r>
                        <a:rPr lang="en-US" dirty="0" smtClean="0"/>
                        <a:t>EXTENT OF 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sz="1400" dirty="0" smtClean="0"/>
                        <a:t>EXTENDS TO ORA SERRATA EARLY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sz="1400" dirty="0" smtClean="0"/>
                        <a:t>MAY EXTEND TO ORA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-DOES NOT EXTEND TO ORA</a:t>
                      </a:r>
                      <a:endParaRPr lang="en-US" sz="1400" dirty="0"/>
                    </a:p>
                  </a:txBody>
                  <a:tcPr/>
                </a:tc>
              </a:tr>
              <a:tr h="398775">
                <a:tc>
                  <a:txBody>
                    <a:bodyPr/>
                    <a:lstStyle/>
                    <a:p>
                      <a:r>
                        <a:rPr lang="en-US" dirty="0" smtClean="0"/>
                        <a:t>SRF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-CLEAR, NO 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-TURBID,SHIFT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-CLEAR, NO SHIFT</a:t>
                      </a:r>
                      <a:endParaRPr lang="en-US" sz="1400" dirty="0"/>
                    </a:p>
                  </a:txBody>
                  <a:tcPr/>
                </a:tc>
              </a:tr>
              <a:tr h="398775">
                <a:tc>
                  <a:txBody>
                    <a:bodyPr/>
                    <a:lstStyle/>
                    <a:p>
                      <a:r>
                        <a:rPr lang="en-US" dirty="0" smtClean="0"/>
                        <a:t>IOP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-LOW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-VARIABLE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-USUALLY NORMAL</a:t>
                      </a:r>
                      <a:endParaRPr lang="en-US" sz="1400" dirty="0"/>
                    </a:p>
                  </a:txBody>
                  <a:tcPr/>
                </a:tc>
              </a:tr>
              <a:tr h="958548">
                <a:tc>
                  <a:txBody>
                    <a:bodyPr/>
                    <a:lstStyle/>
                    <a:p>
                      <a:r>
                        <a:rPr lang="en-US" dirty="0" smtClean="0"/>
                        <a:t>CAUSES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-RETINAL BREAK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-UVEITIS,SUBRETINAL NEOVASCULAR,</a:t>
                      </a:r>
                      <a:r>
                        <a:rPr lang="en-US" sz="1400" baseline="0" dirty="0" smtClean="0"/>
                        <a:t> TUMOR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sz="1400" dirty="0" smtClean="0"/>
                        <a:t>PDR,RETINOPATHY</a:t>
                      </a:r>
                      <a:r>
                        <a:rPr lang="en-US" sz="1400" baseline="0" dirty="0" smtClean="0"/>
                        <a:t> OF PREMATURITY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715000"/>
          </a:xfrm>
        </p:spPr>
        <p:txBody>
          <a:bodyPr/>
          <a:lstStyle/>
          <a:p>
            <a:pPr algn="ctr">
              <a:buNone/>
            </a:pPr>
            <a:r>
              <a:rPr lang="en-US" sz="11500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kaDylan Collage" pitchFamily="82" charset="0"/>
              </a:rPr>
              <a:t>THANK YOU</a:t>
            </a:r>
            <a:endParaRPr lang="en-US" sz="11500" dirty="0">
              <a:solidFill>
                <a:schemeClr val="accent2">
                  <a:lumMod val="75000"/>
                </a:schemeClr>
              </a:solidFill>
              <a:effectLst>
                <a:glow rad="228600">
                  <a:srgbClr val="00B0F0">
                    <a:alpha val="40000"/>
                  </a:srgbClr>
                </a:glow>
              </a:effectLst>
              <a:latin typeface="akaDylan Collage" pitchFamily="82" charset="0"/>
            </a:endParaRPr>
          </a:p>
        </p:txBody>
      </p:sp>
      <p:pic>
        <p:nvPicPr>
          <p:cNvPr id="1026" name="Picture 2" descr="C:\Users\User\Desktop\cat_smil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2819400"/>
            <a:ext cx="3848100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FF99">
                      <a:alpha val="40000"/>
                    </a:srgbClr>
                  </a:glow>
                </a:effectLst>
                <a:latin typeface="Showcard Gothic" pitchFamily="82" charset="0"/>
              </a:rPr>
              <a:t>Layer of retina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FF99">
                    <a:alpha val="40000"/>
                  </a:srgbClr>
                </a:glow>
              </a:effectLst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762000"/>
            <a:ext cx="8305800" cy="5632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2" tooltip="Inner limiting membrane"/>
              </a:rPr>
              <a:t>Inner limiting membrane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 - </a:t>
            </a:r>
            <a:r>
              <a:rPr lang="en-US" sz="1600" dirty="0" err="1" smtClean="0">
                <a:latin typeface="Arial" pitchFamily="34" charset="0"/>
                <a:ea typeface="Times New Roman"/>
                <a:cs typeface="Arial" pitchFamily="34" charset="0"/>
                <a:hlinkClick r:id="rId3" tooltip="Muller glia"/>
              </a:rPr>
              <a:t>Müller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3" tooltip="Muller glia"/>
              </a:rPr>
              <a:t> cell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 footplates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4" tooltip="Nerve fiber layer"/>
              </a:rPr>
              <a:t>Nerve fiber layer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5" tooltip="Ganglion cell layer"/>
              </a:rPr>
              <a:t>Ganglion cell layer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 - Layer that contains nuclei of ganglion cells and gives rise to optic nerve fibers.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6" tooltip="Inner plexiform layer"/>
              </a:rPr>
              <a:t>Inner </a:t>
            </a:r>
            <a:r>
              <a:rPr lang="en-US" sz="1600" dirty="0" err="1" smtClean="0">
                <a:latin typeface="Arial" pitchFamily="34" charset="0"/>
                <a:ea typeface="Times New Roman"/>
                <a:cs typeface="Arial" pitchFamily="34" charset="0"/>
                <a:hlinkClick r:id="rId6" tooltip="Inner plexiform layer"/>
              </a:rPr>
              <a:t>plexiform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6" tooltip="Inner plexiform layer"/>
              </a:rPr>
              <a:t> layer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7" tooltip="Inner nuclear layer"/>
              </a:rPr>
              <a:t>Inner nuclear layer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 contains 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8" tooltip="Bipolar cells"/>
              </a:rPr>
              <a:t>bipolar cells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9" tooltip="Outer plexiform layer"/>
              </a:rPr>
              <a:t>Outer </a:t>
            </a:r>
            <a:r>
              <a:rPr lang="en-US" sz="1600" dirty="0" err="1" smtClean="0">
                <a:latin typeface="Arial" pitchFamily="34" charset="0"/>
                <a:ea typeface="Times New Roman"/>
                <a:cs typeface="Arial" pitchFamily="34" charset="0"/>
                <a:hlinkClick r:id="rId9" tooltip="Outer plexiform layer"/>
              </a:rPr>
              <a:t>plexiform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9" tooltip="Outer plexiform layer"/>
              </a:rPr>
              <a:t> layer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 - In the 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10" tooltip="Macula"/>
              </a:rPr>
              <a:t>macular region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, this is known as the Fiber layer of </a:t>
            </a:r>
            <a:r>
              <a:rPr lang="en-US" sz="1600" dirty="0" err="1" smtClean="0">
                <a:latin typeface="Arial" pitchFamily="34" charset="0"/>
                <a:ea typeface="Times New Roman"/>
                <a:cs typeface="Arial" pitchFamily="34" charset="0"/>
              </a:rPr>
              <a:t>Henle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11" tooltip="Outer nuclear layer"/>
              </a:rPr>
              <a:t>Outer nuclear layer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12" tooltip="External limiting membrane"/>
              </a:rPr>
              <a:t>External limiting membrane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 - Layer that separates the inner segment portions of the photoreceptors from their cell </a:t>
            </a:r>
            <a:r>
              <a:rPr lang="en-US" sz="1600" dirty="0" err="1" smtClean="0">
                <a:latin typeface="Arial" pitchFamily="34" charset="0"/>
                <a:ea typeface="Times New Roman"/>
                <a:cs typeface="Arial" pitchFamily="34" charset="0"/>
              </a:rPr>
              <a:t>nucleaus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13" tooltip="Photoreceptor layer"/>
              </a:rPr>
              <a:t>Photoreceptor layer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 - 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14" tooltip="Rod cell"/>
              </a:rPr>
              <a:t>Rods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</a:rPr>
              <a:t> / </a:t>
            </a:r>
            <a:r>
              <a:rPr lang="en-US" sz="1600" dirty="0" smtClean="0">
                <a:latin typeface="Arial" pitchFamily="34" charset="0"/>
                <a:ea typeface="Times New Roman"/>
                <a:cs typeface="Arial" pitchFamily="34" charset="0"/>
                <a:hlinkClick r:id="rId15" tooltip="Cone cell"/>
              </a:rPr>
              <a:t>Cones</a:t>
            </a:r>
            <a:endParaRPr lang="en-US" sz="1600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u="sng" dirty="0" smtClean="0">
                <a:latin typeface="Arial" pitchFamily="34" charset="0"/>
                <a:ea typeface="Times New Roman"/>
                <a:cs typeface="Arial" pitchFamily="34" charset="0"/>
                <a:hlinkClick r:id="rId16" tooltip="Retinal pigment epithelium"/>
              </a:rPr>
              <a:t>Retinal pigment epithelium</a:t>
            </a:r>
            <a:endParaRPr lang="en-US" sz="1600" u="sng" dirty="0" smtClean="0">
              <a:latin typeface="Arial" pitchFamily="34" charset="0"/>
              <a:ea typeface="SimSun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C000"/>
                </a:solidFill>
                <a:effectLst>
                  <a:glow rad="228600">
                    <a:srgbClr val="FFFF99">
                      <a:alpha val="40000"/>
                    </a:srgbClr>
                  </a:glow>
                </a:effectLst>
                <a:latin typeface="Showcard Gothic" pitchFamily="82" charset="0"/>
              </a:rPr>
              <a:t>Histology of the retina</a:t>
            </a:r>
            <a:endParaRPr lang="en-US" sz="4000" dirty="0">
              <a:solidFill>
                <a:srgbClr val="FFC000"/>
              </a:solidFill>
              <a:effectLst>
                <a:glow rad="228600">
                  <a:srgbClr val="FFFF99">
                    <a:alpha val="40000"/>
                  </a:srgbClr>
                </a:glow>
              </a:effectLst>
              <a:latin typeface="Showcard Gothic" pitchFamily="82" charset="0"/>
            </a:endParaRPr>
          </a:p>
        </p:txBody>
      </p:sp>
      <p:pic>
        <p:nvPicPr>
          <p:cNvPr id="1026" name="Picture 2" descr="C:\Users\User\Desktop\300px-Gray88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078522"/>
            <a:ext cx="4876800" cy="5169877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>
              <a:solidFill>
                <a:srgbClr val="92D050"/>
              </a:solidFill>
              <a:latin typeface="Decrepit (BRK)" pitchFamily="2" charset="0"/>
            </a:endParaRPr>
          </a:p>
          <a:p>
            <a:pPr algn="ctr">
              <a:buNone/>
            </a:pPr>
            <a:r>
              <a:rPr lang="en-US" sz="6600" b="1" dirty="0" smtClean="0">
                <a:solidFill>
                  <a:srgbClr val="92D050"/>
                </a:solidFill>
                <a:effectLst>
                  <a:glow rad="228600">
                    <a:srgbClr val="008000"/>
                  </a:glow>
                </a:effectLst>
                <a:latin typeface="Decrepit (BRK)" pitchFamily="2" charset="0"/>
              </a:rPr>
              <a:t>RETINAL DETACHMENT</a:t>
            </a:r>
            <a:endParaRPr lang="en-US" sz="6600" b="1" dirty="0">
              <a:solidFill>
                <a:srgbClr val="92D050"/>
              </a:solidFill>
              <a:effectLst>
                <a:glow rad="228600">
                  <a:srgbClr val="008000"/>
                </a:glow>
              </a:effectLst>
              <a:latin typeface="Decrepit (BRK)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MadScience" pitchFamily="2" charset="0"/>
              </a:rPr>
              <a:t>RETINAL DETACHMENT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latin typeface="Calibri" pitchFamily="34" charset="0"/>
            </a:endParaRPr>
          </a:p>
          <a:p>
            <a:endParaRPr lang="en-US" b="1" dirty="0">
              <a:latin typeface="Calibri" pitchFamily="34" charset="0"/>
            </a:endParaRPr>
          </a:p>
          <a:p>
            <a:pPr>
              <a:buNone/>
            </a:pPr>
            <a:r>
              <a:rPr lang="en-US" b="1" dirty="0" smtClean="0">
                <a:latin typeface="Calibri" pitchFamily="34" charset="0"/>
              </a:rPr>
              <a:t>DEFINITION: </a:t>
            </a:r>
            <a:r>
              <a:rPr lang="en-US" dirty="0" smtClean="0">
                <a:latin typeface="Calibri" pitchFamily="34" charset="0"/>
              </a:rPr>
              <a:t>it`s a condition in which the retina is separate into 2 layer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1- retina pigment epithelium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2- sensory retina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by </a:t>
            </a:r>
            <a:r>
              <a:rPr lang="en-US" dirty="0" err="1" smtClean="0">
                <a:latin typeface="Calibri" pitchFamily="34" charset="0"/>
              </a:rPr>
              <a:t>subretinal</a:t>
            </a:r>
            <a:r>
              <a:rPr lang="en-US" dirty="0" smtClean="0">
                <a:latin typeface="Calibri" pitchFamily="34" charset="0"/>
              </a:rPr>
              <a:t> fluid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 dirty="0" smtClean="0">
                <a:solidFill>
                  <a:srgbClr val="FF0000"/>
                </a:solidFill>
                <a:latin typeface="MadScience" pitchFamily="2" charset="0"/>
              </a:rPr>
              <a:t>What detaches the retina</a:t>
            </a:r>
            <a:endParaRPr lang="en-US" sz="3600" dirty="0">
              <a:solidFill>
                <a:srgbClr val="FF0000"/>
              </a:solidFill>
              <a:latin typeface="MadScience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 Retina break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Traction on break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Moving fluid (shaking 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667000"/>
            <a:ext cx="3810000" cy="31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MadScience" pitchFamily="2" charset="0"/>
              </a:rPr>
              <a:t>Types of retinal detachment</a:t>
            </a:r>
            <a:endParaRPr lang="en-US" sz="4400" dirty="0">
              <a:solidFill>
                <a:srgbClr val="FF0000"/>
              </a:solidFill>
              <a:latin typeface="MadScience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4038600"/>
            <a:ext cx="3657600" cy="1066800"/>
          </a:xfrm>
          <a:prstGeom prst="cloud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TRACTIONAL RD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5" name="Cloud 4"/>
          <p:cNvSpPr/>
          <p:nvPr/>
        </p:nvSpPr>
        <p:spPr>
          <a:xfrm>
            <a:off x="3886200" y="4648200"/>
            <a:ext cx="4419600" cy="1143000"/>
          </a:xfrm>
          <a:prstGeom prst="cloud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itchFamily="34" charset="0"/>
              </a:rPr>
              <a:t>RHEGMATOGENOUS  RD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5638800" y="2667000"/>
            <a:ext cx="2438400" cy="1295400"/>
          </a:xfrm>
          <a:prstGeom prst="cloud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itchFamily="34" charset="0"/>
              </a:rPr>
              <a:t>EXUDATIVE RD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3276600" y="3429000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219700" y="20955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2171700" y="2171700"/>
            <a:ext cx="18288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1828800"/>
            <a:ext cx="9144000" cy="5715000"/>
          </a:xfrm>
        </p:spPr>
        <p:txBody>
          <a:bodyPr/>
          <a:lstStyle/>
          <a:p>
            <a:pPr algn="ctr">
              <a:buNone/>
            </a:pPr>
            <a:r>
              <a:rPr lang="en-US" sz="7200" dirty="0" err="1" smtClean="0">
                <a:solidFill>
                  <a:srgbClr val="FF0066"/>
                </a:solidFill>
                <a:effectLst>
                  <a:glow rad="228600">
                    <a:srgbClr val="800080">
                      <a:alpha val="40000"/>
                    </a:srgbClr>
                  </a:glow>
                </a:effectLst>
                <a:latin typeface="Monafont" pitchFamily="2" charset="0"/>
              </a:rPr>
              <a:t>Rhegmatogenous</a:t>
            </a:r>
            <a:r>
              <a:rPr lang="en-US" sz="7200" dirty="0" smtClean="0">
                <a:solidFill>
                  <a:srgbClr val="FF0066"/>
                </a:solidFill>
                <a:effectLst>
                  <a:glow rad="228600">
                    <a:srgbClr val="800080">
                      <a:alpha val="40000"/>
                    </a:srgbClr>
                  </a:glow>
                </a:effectLst>
                <a:latin typeface="Monafont" pitchFamily="2" charset="0"/>
              </a:rPr>
              <a:t> retinal detachment</a:t>
            </a:r>
            <a:endParaRPr lang="en-US" sz="7200" dirty="0">
              <a:solidFill>
                <a:srgbClr val="FF0066"/>
              </a:solidFill>
              <a:effectLst>
                <a:glow rad="228600">
                  <a:srgbClr val="800080">
                    <a:alpha val="40000"/>
                  </a:srgbClr>
                </a:glow>
              </a:effectLst>
              <a:latin typeface="Monafont" pitchFamily="2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90291">
  <a:themeElements>
    <a:clrScheme name="Office Theme 8">
      <a:dk1>
        <a:srgbClr val="808080"/>
      </a:dk1>
      <a:lt1>
        <a:srgbClr val="EAEAEA"/>
      </a:lt1>
      <a:dk2>
        <a:srgbClr val="336699"/>
      </a:dk2>
      <a:lt2>
        <a:srgbClr val="FFFFFF"/>
      </a:lt2>
      <a:accent1>
        <a:srgbClr val="00CC99"/>
      </a:accent1>
      <a:accent2>
        <a:srgbClr val="3333CC"/>
      </a:accent2>
      <a:accent3>
        <a:srgbClr val="ADB8CA"/>
      </a:accent3>
      <a:accent4>
        <a:srgbClr val="C8C8C8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808080"/>
        </a:dk1>
        <a:lt1>
          <a:srgbClr val="EAEAEA"/>
        </a:lt1>
        <a:dk2>
          <a:srgbClr val="336699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DB8CA"/>
        </a:accent3>
        <a:accent4>
          <a:srgbClr val="C8C8C8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01090291</Template>
  <TotalTime>279</TotalTime>
  <Words>685</Words>
  <Application>Microsoft Office PowerPoint</Application>
  <PresentationFormat>On-screen Show (4:3)</PresentationFormat>
  <Paragraphs>181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01090291</vt:lpstr>
      <vt:lpstr>   Prepared by: Liyana Ashaari Nur Adila Kamaruddin Nur Liyana Omar</vt:lpstr>
      <vt:lpstr>RETINA</vt:lpstr>
      <vt:lpstr>Layer of retina</vt:lpstr>
      <vt:lpstr>Histology of the retina</vt:lpstr>
      <vt:lpstr>Slide 5</vt:lpstr>
      <vt:lpstr>RETINAL DETACHMENT </vt:lpstr>
      <vt:lpstr>What detaches the retina</vt:lpstr>
      <vt:lpstr>Types of retinal detachment</vt:lpstr>
      <vt:lpstr>Slide 9</vt:lpstr>
      <vt:lpstr>RHEGMATOGENOUS RD</vt:lpstr>
      <vt:lpstr>RISK FACTORS</vt:lpstr>
      <vt:lpstr>incidence</vt:lpstr>
      <vt:lpstr>Clinical pictures</vt:lpstr>
      <vt:lpstr>Signs </vt:lpstr>
      <vt:lpstr>management</vt:lpstr>
      <vt:lpstr>Vitrectomy</vt:lpstr>
      <vt:lpstr>Slide 17</vt:lpstr>
      <vt:lpstr>Slide 18</vt:lpstr>
      <vt:lpstr>Slide 19</vt:lpstr>
      <vt:lpstr>EXUDATIVE retinal detachment</vt:lpstr>
      <vt:lpstr>Exudative retinal detachment </vt:lpstr>
      <vt:lpstr>Slide 22</vt:lpstr>
      <vt:lpstr>Tractional retinal detachment</vt:lpstr>
      <vt:lpstr>Tractional retinal detachment</vt:lpstr>
      <vt:lpstr>Differential diagnosis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RETINAL DETACHMENT</dc:title>
  <dc:creator>User</dc:creator>
  <cp:lastModifiedBy>User</cp:lastModifiedBy>
  <cp:revision>29</cp:revision>
  <dcterms:created xsi:type="dcterms:W3CDTF">2010-04-07T17:25:54Z</dcterms:created>
  <dcterms:modified xsi:type="dcterms:W3CDTF">2010-04-08T09:01:36Z</dcterms:modified>
</cp:coreProperties>
</file>