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4" r:id="rId10"/>
    <p:sldId id="265" r:id="rId11"/>
    <p:sldId id="266" r:id="rId12"/>
    <p:sldId id="268" r:id="rId13"/>
    <p:sldId id="267" r:id="rId14"/>
    <p:sldId id="269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93FF"/>
    <a:srgbClr val="660066"/>
    <a:srgbClr val="A679FF"/>
    <a:srgbClr val="EBE1FF"/>
    <a:srgbClr val="CAAFFF"/>
    <a:srgbClr val="D1A3FF"/>
    <a:srgbClr val="240048"/>
    <a:srgbClr val="6600CC"/>
    <a:srgbClr val="0F141F"/>
    <a:srgbClr val="002B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0" autoAdjust="0"/>
    <p:restoredTop sz="94660"/>
  </p:normalViewPr>
  <p:slideViewPr>
    <p:cSldViewPr>
      <p:cViewPr varScale="1">
        <p:scale>
          <a:sx n="74" d="100"/>
          <a:sy n="74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099D3-7A77-4175-AC3E-6DBCFF74D52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4AB0B0-D6A8-47CC-8E8D-E67EE27E2797}">
      <dgm:prSet phldrT="[Text]" custT="1"/>
      <dgm:spPr>
        <a:solidFill>
          <a:schemeClr val="accent3">
            <a:lumMod val="40000"/>
            <a:lumOff val="60000"/>
            <a:alpha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4000" b="1" dirty="0" smtClean="0">
              <a:latin typeface="Berlin Sans FB Demi" pitchFamily="34" charset="0"/>
            </a:rPr>
            <a:t>CLINICAL TYPES</a:t>
          </a:r>
          <a:endParaRPr lang="en-US" sz="4000" b="1" dirty="0">
            <a:latin typeface="Berlin Sans FB Demi" pitchFamily="34" charset="0"/>
          </a:endParaRPr>
        </a:p>
      </dgm:t>
    </dgm:pt>
    <dgm:pt modelId="{F07AE68E-C7DD-40D6-A22F-733AB2E91EA4}" type="parTrans" cxnId="{EB4E3754-D03C-4CDE-9550-27A8D201F065}">
      <dgm:prSet/>
      <dgm:spPr/>
      <dgm:t>
        <a:bodyPr/>
        <a:lstStyle/>
        <a:p>
          <a:endParaRPr lang="en-US"/>
        </a:p>
      </dgm:t>
    </dgm:pt>
    <dgm:pt modelId="{C2EC6B41-0851-4B30-8FD1-1AF415120275}" type="sibTrans" cxnId="{EB4E3754-D03C-4CDE-9550-27A8D201F065}">
      <dgm:prSet/>
      <dgm:spPr/>
      <dgm:t>
        <a:bodyPr/>
        <a:lstStyle/>
        <a:p>
          <a:endParaRPr lang="en-US"/>
        </a:p>
      </dgm:t>
    </dgm:pt>
    <dgm:pt modelId="{1068CBB4-35FE-411F-A62F-FFCFE641EC71}">
      <dgm:prSet phldrT="[Text]"/>
      <dgm:spPr>
        <a:solidFill>
          <a:schemeClr val="accent3">
            <a:lumMod val="40000"/>
            <a:lumOff val="60000"/>
            <a:alpha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SENILE CORTICAL CATARACT</a:t>
          </a:r>
          <a:endParaRPr lang="en-US" dirty="0"/>
        </a:p>
      </dgm:t>
    </dgm:pt>
    <dgm:pt modelId="{0013D992-3F50-489D-9C96-1A9F5EC334CE}" type="parTrans" cxnId="{3CE6A7FD-F8CB-45E0-961F-AC7FEFC2178F}">
      <dgm:prSet/>
      <dgm:spPr/>
      <dgm:t>
        <a:bodyPr/>
        <a:lstStyle/>
        <a:p>
          <a:endParaRPr lang="en-US"/>
        </a:p>
      </dgm:t>
    </dgm:pt>
    <dgm:pt modelId="{FF0A8A58-CB19-43D6-9D92-48C619514D0B}" type="sibTrans" cxnId="{3CE6A7FD-F8CB-45E0-961F-AC7FEFC2178F}">
      <dgm:prSet/>
      <dgm:spPr/>
      <dgm:t>
        <a:bodyPr/>
        <a:lstStyle/>
        <a:p>
          <a:endParaRPr lang="en-US"/>
        </a:p>
      </dgm:t>
    </dgm:pt>
    <dgm:pt modelId="{E9D3C80D-3BC9-486D-8815-2F5D623293A7}">
      <dgm:prSet phldrT="[Text]"/>
      <dgm:spPr>
        <a:solidFill>
          <a:schemeClr val="accent3">
            <a:lumMod val="40000"/>
            <a:lumOff val="60000"/>
            <a:alpha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SENILE NUCLEAR CATARACT</a:t>
          </a:r>
          <a:endParaRPr lang="en-US" dirty="0"/>
        </a:p>
      </dgm:t>
    </dgm:pt>
    <dgm:pt modelId="{36D3DE08-BE61-4633-A7DB-665A3087B924}" type="parTrans" cxnId="{F296EFD1-A906-4788-940B-C77AEA52E630}">
      <dgm:prSet/>
      <dgm:spPr/>
      <dgm:t>
        <a:bodyPr/>
        <a:lstStyle/>
        <a:p>
          <a:endParaRPr lang="en-US"/>
        </a:p>
      </dgm:t>
    </dgm:pt>
    <dgm:pt modelId="{184EC814-2D1E-4C9C-AA3D-796804087C0C}" type="sibTrans" cxnId="{F296EFD1-A906-4788-940B-C77AEA52E630}">
      <dgm:prSet/>
      <dgm:spPr/>
      <dgm:t>
        <a:bodyPr/>
        <a:lstStyle/>
        <a:p>
          <a:endParaRPr lang="en-US"/>
        </a:p>
      </dgm:t>
    </dgm:pt>
    <dgm:pt modelId="{4EE79FE0-A844-4202-B9D3-58DBB1C5F641}">
      <dgm:prSet phldrT="[Text]"/>
      <dgm:spPr>
        <a:solidFill>
          <a:schemeClr val="accent3">
            <a:lumMod val="40000"/>
            <a:lumOff val="60000"/>
            <a:alpha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 anchor="t" anchorCtr="0"/>
        <a:lstStyle/>
        <a:p>
          <a:pPr algn="ctr"/>
          <a:r>
            <a:rPr lang="en-US" b="1" dirty="0" smtClean="0"/>
            <a:t>STAGES :</a:t>
          </a:r>
        </a:p>
        <a:p>
          <a:pPr algn="l"/>
          <a:r>
            <a:rPr lang="en-US" dirty="0" smtClean="0"/>
            <a:t>* Incipient</a:t>
          </a:r>
        </a:p>
        <a:p>
          <a:pPr algn="l"/>
          <a:r>
            <a:rPr lang="en-US" dirty="0" smtClean="0"/>
            <a:t>*Immature</a:t>
          </a:r>
        </a:p>
        <a:p>
          <a:pPr algn="l"/>
          <a:r>
            <a:rPr lang="en-US" dirty="0" smtClean="0"/>
            <a:t>*</a:t>
          </a:r>
          <a:r>
            <a:rPr lang="en-US" dirty="0" err="1" smtClean="0"/>
            <a:t>Intumescent</a:t>
          </a:r>
          <a:endParaRPr lang="en-US" dirty="0" smtClean="0"/>
        </a:p>
        <a:p>
          <a:pPr algn="l"/>
          <a:r>
            <a:rPr lang="en-US" dirty="0" smtClean="0"/>
            <a:t>*Mature</a:t>
          </a:r>
        </a:p>
        <a:p>
          <a:pPr algn="l"/>
          <a:r>
            <a:rPr lang="en-US" dirty="0" smtClean="0"/>
            <a:t>*</a:t>
          </a:r>
          <a:r>
            <a:rPr lang="en-US" dirty="0" err="1" smtClean="0"/>
            <a:t>Hypermature</a:t>
          </a:r>
          <a:r>
            <a:rPr lang="en-US" dirty="0" smtClean="0"/>
            <a:t> </a:t>
          </a:r>
        </a:p>
        <a:p>
          <a:pPr algn="ctr"/>
          <a:endParaRPr lang="en-US" dirty="0"/>
        </a:p>
      </dgm:t>
    </dgm:pt>
    <dgm:pt modelId="{DA2C260D-83DF-4BE8-A590-5242D0D303BC}" type="sibTrans" cxnId="{0FA5A1FE-F77E-4940-9987-C1A8D3874660}">
      <dgm:prSet/>
      <dgm:spPr/>
      <dgm:t>
        <a:bodyPr/>
        <a:lstStyle/>
        <a:p>
          <a:endParaRPr lang="en-US"/>
        </a:p>
      </dgm:t>
    </dgm:pt>
    <dgm:pt modelId="{A232E88D-AB49-4734-ACA2-B612283D0FA9}" type="parTrans" cxnId="{0FA5A1FE-F77E-4940-9987-C1A8D3874660}">
      <dgm:prSet/>
      <dgm:spPr/>
      <dgm:t>
        <a:bodyPr/>
        <a:lstStyle/>
        <a:p>
          <a:endParaRPr lang="en-US"/>
        </a:p>
      </dgm:t>
    </dgm:pt>
    <dgm:pt modelId="{1760636D-FBF9-4394-8451-976986A5C882}" type="pres">
      <dgm:prSet presAssocID="{85D099D3-7A77-4175-AC3E-6DBCFF74D5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9B7405-C25B-496F-ACE1-20A2F1C34D4B}" type="pres">
      <dgm:prSet presAssocID="{3D4AB0B0-D6A8-47CC-8E8D-E67EE27E2797}" presName="hierRoot1" presStyleCnt="0"/>
      <dgm:spPr/>
    </dgm:pt>
    <dgm:pt modelId="{D4B0D688-6E20-41B4-97F1-C9F3B9C912BB}" type="pres">
      <dgm:prSet presAssocID="{3D4AB0B0-D6A8-47CC-8E8D-E67EE27E2797}" presName="composite" presStyleCnt="0"/>
      <dgm:spPr/>
    </dgm:pt>
    <dgm:pt modelId="{67A87EB7-E97E-495F-A07D-CB5A768D7A0F}" type="pres">
      <dgm:prSet presAssocID="{3D4AB0B0-D6A8-47CC-8E8D-E67EE27E2797}" presName="background" presStyleLbl="node0" presStyleIdx="0" presStyleCnt="1"/>
      <dgm:spPr>
        <a:solidFill>
          <a:schemeClr val="accent3">
            <a:lumMod val="75000"/>
            <a:alpha val="64000"/>
          </a:schemeClr>
        </a:solidFill>
      </dgm:spPr>
    </dgm:pt>
    <dgm:pt modelId="{DAF3179E-A384-44EC-85F5-DD33ADBFBBB3}" type="pres">
      <dgm:prSet presAssocID="{3D4AB0B0-D6A8-47CC-8E8D-E67EE27E2797}" presName="text" presStyleLbl="fgAcc0" presStyleIdx="0" presStyleCnt="1" custScaleX="3706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6DC843-89D2-4104-971C-1D874BEC6EDE}" type="pres">
      <dgm:prSet presAssocID="{3D4AB0B0-D6A8-47CC-8E8D-E67EE27E2797}" presName="hierChild2" presStyleCnt="0"/>
      <dgm:spPr/>
    </dgm:pt>
    <dgm:pt modelId="{8F3866D9-5CE9-4A31-85DC-0CBEEF512957}" type="pres">
      <dgm:prSet presAssocID="{0013D992-3F50-489D-9C96-1A9F5EC334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B0222E2-F180-42EE-9989-45B13A894EED}" type="pres">
      <dgm:prSet presAssocID="{1068CBB4-35FE-411F-A62F-FFCFE641EC71}" presName="hierRoot2" presStyleCnt="0"/>
      <dgm:spPr/>
    </dgm:pt>
    <dgm:pt modelId="{32D6CB85-4ABB-43A0-94EF-D09FFAEB3FEB}" type="pres">
      <dgm:prSet presAssocID="{1068CBB4-35FE-411F-A62F-FFCFE641EC71}" presName="composite2" presStyleCnt="0"/>
      <dgm:spPr/>
    </dgm:pt>
    <dgm:pt modelId="{1F6A15E3-F5DF-4B7D-B2B4-C1A51B77698E}" type="pres">
      <dgm:prSet presAssocID="{1068CBB4-35FE-411F-A62F-FFCFE641EC71}" presName="background2" presStyleLbl="node2" presStyleIdx="0" presStyleCnt="2"/>
      <dgm:spPr>
        <a:solidFill>
          <a:schemeClr val="accent3">
            <a:lumMod val="75000"/>
            <a:alpha val="64000"/>
          </a:schemeClr>
        </a:solidFill>
      </dgm:spPr>
    </dgm:pt>
    <dgm:pt modelId="{B0B8DF83-EED1-4D19-9CF8-AF9E4B395628}" type="pres">
      <dgm:prSet presAssocID="{1068CBB4-35FE-411F-A62F-FFCFE641EC71}" presName="text2" presStyleLbl="fgAcc2" presStyleIdx="0" presStyleCnt="2" custScaleX="2188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59481C-4583-4084-B108-316CC4B39F87}" type="pres">
      <dgm:prSet presAssocID="{1068CBB4-35FE-411F-A62F-FFCFE641EC71}" presName="hierChild3" presStyleCnt="0"/>
      <dgm:spPr/>
    </dgm:pt>
    <dgm:pt modelId="{D6F4E78E-EF53-42F9-95DE-D23904F2C203}" type="pres">
      <dgm:prSet presAssocID="{A232E88D-AB49-4734-ACA2-B612283D0FA9}" presName="Name17" presStyleLbl="parChTrans1D3" presStyleIdx="0" presStyleCnt="1"/>
      <dgm:spPr/>
      <dgm:t>
        <a:bodyPr/>
        <a:lstStyle/>
        <a:p>
          <a:endParaRPr lang="en-US"/>
        </a:p>
      </dgm:t>
    </dgm:pt>
    <dgm:pt modelId="{68C69766-9E5B-4F0D-BC7D-2998AA931D8D}" type="pres">
      <dgm:prSet presAssocID="{4EE79FE0-A844-4202-B9D3-58DBB1C5F641}" presName="hierRoot3" presStyleCnt="0"/>
      <dgm:spPr/>
    </dgm:pt>
    <dgm:pt modelId="{BCB55374-45B9-4B24-9699-175352B48FFA}" type="pres">
      <dgm:prSet presAssocID="{4EE79FE0-A844-4202-B9D3-58DBB1C5F641}" presName="composite3" presStyleCnt="0"/>
      <dgm:spPr/>
    </dgm:pt>
    <dgm:pt modelId="{68446756-A6E5-455C-BA60-88F355690D97}" type="pres">
      <dgm:prSet presAssocID="{4EE79FE0-A844-4202-B9D3-58DBB1C5F641}" presName="background3" presStyleLbl="node3" presStyleIdx="0" presStyleCnt="1"/>
      <dgm:spPr>
        <a:solidFill>
          <a:schemeClr val="accent3">
            <a:lumMod val="75000"/>
            <a:alpha val="64000"/>
          </a:schemeClr>
        </a:solidFill>
      </dgm:spPr>
    </dgm:pt>
    <dgm:pt modelId="{74FA6409-CC39-4E24-915B-8C0E81D862F0}" type="pres">
      <dgm:prSet presAssocID="{4EE79FE0-A844-4202-B9D3-58DBB1C5F641}" presName="text3" presStyleLbl="fgAcc3" presStyleIdx="0" presStyleCnt="1" custScaleX="192051" custScaleY="2805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586A02-76BA-4731-A14E-89DDB12F0DC9}" type="pres">
      <dgm:prSet presAssocID="{4EE79FE0-A844-4202-B9D3-58DBB1C5F641}" presName="hierChild4" presStyleCnt="0"/>
      <dgm:spPr/>
    </dgm:pt>
    <dgm:pt modelId="{72E56A57-B97A-4B6B-AD4D-8EE60EC972DF}" type="pres">
      <dgm:prSet presAssocID="{36D3DE08-BE61-4633-A7DB-665A3087B92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C7D2815-6D96-43A9-A1E4-BA2CBAC8E376}" type="pres">
      <dgm:prSet presAssocID="{E9D3C80D-3BC9-486D-8815-2F5D623293A7}" presName="hierRoot2" presStyleCnt="0"/>
      <dgm:spPr/>
    </dgm:pt>
    <dgm:pt modelId="{BD6C696C-BE3D-469E-932C-8B4F9BBDF197}" type="pres">
      <dgm:prSet presAssocID="{E9D3C80D-3BC9-486D-8815-2F5D623293A7}" presName="composite2" presStyleCnt="0"/>
      <dgm:spPr/>
    </dgm:pt>
    <dgm:pt modelId="{1ED69C26-A717-4656-9EB9-253EBF091634}" type="pres">
      <dgm:prSet presAssocID="{E9D3C80D-3BC9-486D-8815-2F5D623293A7}" presName="background2" presStyleLbl="node2" presStyleIdx="1" presStyleCnt="2"/>
      <dgm:spPr>
        <a:solidFill>
          <a:schemeClr val="accent3">
            <a:lumMod val="75000"/>
            <a:alpha val="64000"/>
          </a:schemeClr>
        </a:solidFill>
      </dgm:spPr>
    </dgm:pt>
    <dgm:pt modelId="{AC1E8B63-F2D4-4F9B-B0B3-0CBA747AAF9C}" type="pres">
      <dgm:prSet presAssocID="{E9D3C80D-3BC9-486D-8815-2F5D623293A7}" presName="text2" presStyleLbl="fgAcc2" presStyleIdx="1" presStyleCnt="2" custScaleX="211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072A24-7803-4FAF-A0EF-E7D0F394465B}" type="pres">
      <dgm:prSet presAssocID="{E9D3C80D-3BC9-486D-8815-2F5D623293A7}" presName="hierChild3" presStyleCnt="0"/>
      <dgm:spPr/>
    </dgm:pt>
  </dgm:ptLst>
  <dgm:cxnLst>
    <dgm:cxn modelId="{007DCAF1-31F4-42A6-A77C-9935F9B1C698}" type="presOf" srcId="{85D099D3-7A77-4175-AC3E-6DBCFF74D529}" destId="{1760636D-FBF9-4394-8451-976986A5C882}" srcOrd="0" destOrd="0" presId="urn:microsoft.com/office/officeart/2005/8/layout/hierarchy1"/>
    <dgm:cxn modelId="{52AEFE46-2BF6-463E-BD86-FF89BC733F00}" type="presOf" srcId="{3D4AB0B0-D6A8-47CC-8E8D-E67EE27E2797}" destId="{DAF3179E-A384-44EC-85F5-DD33ADBFBBB3}" srcOrd="0" destOrd="0" presId="urn:microsoft.com/office/officeart/2005/8/layout/hierarchy1"/>
    <dgm:cxn modelId="{F6FFF538-36D5-4117-992A-3416C9EB2C58}" type="presOf" srcId="{36D3DE08-BE61-4633-A7DB-665A3087B924}" destId="{72E56A57-B97A-4B6B-AD4D-8EE60EC972DF}" srcOrd="0" destOrd="0" presId="urn:microsoft.com/office/officeart/2005/8/layout/hierarchy1"/>
    <dgm:cxn modelId="{02F5B3AB-DE55-4FFE-A571-7D1D3F7B1459}" type="presOf" srcId="{4EE79FE0-A844-4202-B9D3-58DBB1C5F641}" destId="{74FA6409-CC39-4E24-915B-8C0E81D862F0}" srcOrd="0" destOrd="0" presId="urn:microsoft.com/office/officeart/2005/8/layout/hierarchy1"/>
    <dgm:cxn modelId="{3CE6A7FD-F8CB-45E0-961F-AC7FEFC2178F}" srcId="{3D4AB0B0-D6A8-47CC-8E8D-E67EE27E2797}" destId="{1068CBB4-35FE-411F-A62F-FFCFE641EC71}" srcOrd="0" destOrd="0" parTransId="{0013D992-3F50-489D-9C96-1A9F5EC334CE}" sibTransId="{FF0A8A58-CB19-43D6-9D92-48C619514D0B}"/>
    <dgm:cxn modelId="{EB4E3754-D03C-4CDE-9550-27A8D201F065}" srcId="{85D099D3-7A77-4175-AC3E-6DBCFF74D529}" destId="{3D4AB0B0-D6A8-47CC-8E8D-E67EE27E2797}" srcOrd="0" destOrd="0" parTransId="{F07AE68E-C7DD-40D6-A22F-733AB2E91EA4}" sibTransId="{C2EC6B41-0851-4B30-8FD1-1AF415120275}"/>
    <dgm:cxn modelId="{1A65603F-F3F8-4C3F-BCF7-8A1B323962FC}" type="presOf" srcId="{A232E88D-AB49-4734-ACA2-B612283D0FA9}" destId="{D6F4E78E-EF53-42F9-95DE-D23904F2C203}" srcOrd="0" destOrd="0" presId="urn:microsoft.com/office/officeart/2005/8/layout/hierarchy1"/>
    <dgm:cxn modelId="{315C1218-9857-4BCC-AD67-8EBDE50B4833}" type="presOf" srcId="{1068CBB4-35FE-411F-A62F-FFCFE641EC71}" destId="{B0B8DF83-EED1-4D19-9CF8-AF9E4B395628}" srcOrd="0" destOrd="0" presId="urn:microsoft.com/office/officeart/2005/8/layout/hierarchy1"/>
    <dgm:cxn modelId="{B9981A5E-7001-45A0-A36B-6518918BDAEE}" type="presOf" srcId="{0013D992-3F50-489D-9C96-1A9F5EC334CE}" destId="{8F3866D9-5CE9-4A31-85DC-0CBEEF512957}" srcOrd="0" destOrd="0" presId="urn:microsoft.com/office/officeart/2005/8/layout/hierarchy1"/>
    <dgm:cxn modelId="{F296EFD1-A906-4788-940B-C77AEA52E630}" srcId="{3D4AB0B0-D6A8-47CC-8E8D-E67EE27E2797}" destId="{E9D3C80D-3BC9-486D-8815-2F5D623293A7}" srcOrd="1" destOrd="0" parTransId="{36D3DE08-BE61-4633-A7DB-665A3087B924}" sibTransId="{184EC814-2D1E-4C9C-AA3D-796804087C0C}"/>
    <dgm:cxn modelId="{0FA5A1FE-F77E-4940-9987-C1A8D3874660}" srcId="{1068CBB4-35FE-411F-A62F-FFCFE641EC71}" destId="{4EE79FE0-A844-4202-B9D3-58DBB1C5F641}" srcOrd="0" destOrd="0" parTransId="{A232E88D-AB49-4734-ACA2-B612283D0FA9}" sibTransId="{DA2C260D-83DF-4BE8-A590-5242D0D303BC}"/>
    <dgm:cxn modelId="{0605F514-0551-48D8-9B8D-AFE5F9664475}" type="presOf" srcId="{E9D3C80D-3BC9-486D-8815-2F5D623293A7}" destId="{AC1E8B63-F2D4-4F9B-B0B3-0CBA747AAF9C}" srcOrd="0" destOrd="0" presId="urn:microsoft.com/office/officeart/2005/8/layout/hierarchy1"/>
    <dgm:cxn modelId="{DBC30FD4-A1D3-46EB-93DC-6A1323EFDED2}" type="presParOf" srcId="{1760636D-FBF9-4394-8451-976986A5C882}" destId="{EB9B7405-C25B-496F-ACE1-20A2F1C34D4B}" srcOrd="0" destOrd="0" presId="urn:microsoft.com/office/officeart/2005/8/layout/hierarchy1"/>
    <dgm:cxn modelId="{32B61745-A367-4F05-B4D8-FCCFD0E16DF7}" type="presParOf" srcId="{EB9B7405-C25B-496F-ACE1-20A2F1C34D4B}" destId="{D4B0D688-6E20-41B4-97F1-C9F3B9C912BB}" srcOrd="0" destOrd="0" presId="urn:microsoft.com/office/officeart/2005/8/layout/hierarchy1"/>
    <dgm:cxn modelId="{D9988D40-1EF4-4BDD-BBBA-00312F7C7F65}" type="presParOf" srcId="{D4B0D688-6E20-41B4-97F1-C9F3B9C912BB}" destId="{67A87EB7-E97E-495F-A07D-CB5A768D7A0F}" srcOrd="0" destOrd="0" presId="urn:microsoft.com/office/officeart/2005/8/layout/hierarchy1"/>
    <dgm:cxn modelId="{8A381F25-07FA-46CE-83ED-372A839ACF39}" type="presParOf" srcId="{D4B0D688-6E20-41B4-97F1-C9F3B9C912BB}" destId="{DAF3179E-A384-44EC-85F5-DD33ADBFBBB3}" srcOrd="1" destOrd="0" presId="urn:microsoft.com/office/officeart/2005/8/layout/hierarchy1"/>
    <dgm:cxn modelId="{A5734BD8-6C12-4FA7-9C78-9AA1E365009B}" type="presParOf" srcId="{EB9B7405-C25B-496F-ACE1-20A2F1C34D4B}" destId="{FC6DC843-89D2-4104-971C-1D874BEC6EDE}" srcOrd="1" destOrd="0" presId="urn:microsoft.com/office/officeart/2005/8/layout/hierarchy1"/>
    <dgm:cxn modelId="{E75AFC54-9B14-423F-9C23-C6537643BDCD}" type="presParOf" srcId="{FC6DC843-89D2-4104-971C-1D874BEC6EDE}" destId="{8F3866D9-5CE9-4A31-85DC-0CBEEF512957}" srcOrd="0" destOrd="0" presId="urn:microsoft.com/office/officeart/2005/8/layout/hierarchy1"/>
    <dgm:cxn modelId="{B3CDA8BA-9F77-4012-A52E-37AD822822D0}" type="presParOf" srcId="{FC6DC843-89D2-4104-971C-1D874BEC6EDE}" destId="{AB0222E2-F180-42EE-9989-45B13A894EED}" srcOrd="1" destOrd="0" presId="urn:microsoft.com/office/officeart/2005/8/layout/hierarchy1"/>
    <dgm:cxn modelId="{1A7DCF3C-220A-4909-B62C-8E592865DD9F}" type="presParOf" srcId="{AB0222E2-F180-42EE-9989-45B13A894EED}" destId="{32D6CB85-4ABB-43A0-94EF-D09FFAEB3FEB}" srcOrd="0" destOrd="0" presId="urn:microsoft.com/office/officeart/2005/8/layout/hierarchy1"/>
    <dgm:cxn modelId="{02F0E71C-147D-4A2D-8162-28448D5DEAD9}" type="presParOf" srcId="{32D6CB85-4ABB-43A0-94EF-D09FFAEB3FEB}" destId="{1F6A15E3-F5DF-4B7D-B2B4-C1A51B77698E}" srcOrd="0" destOrd="0" presId="urn:microsoft.com/office/officeart/2005/8/layout/hierarchy1"/>
    <dgm:cxn modelId="{CD5349D5-2F58-4161-9790-83219A97AE90}" type="presParOf" srcId="{32D6CB85-4ABB-43A0-94EF-D09FFAEB3FEB}" destId="{B0B8DF83-EED1-4D19-9CF8-AF9E4B395628}" srcOrd="1" destOrd="0" presId="urn:microsoft.com/office/officeart/2005/8/layout/hierarchy1"/>
    <dgm:cxn modelId="{F9378323-D8C8-4F5D-8F1D-FFC45CDEDDF2}" type="presParOf" srcId="{AB0222E2-F180-42EE-9989-45B13A894EED}" destId="{7059481C-4583-4084-B108-316CC4B39F87}" srcOrd="1" destOrd="0" presId="urn:microsoft.com/office/officeart/2005/8/layout/hierarchy1"/>
    <dgm:cxn modelId="{7C981185-F43B-4189-AAAD-B68DE8081511}" type="presParOf" srcId="{7059481C-4583-4084-B108-316CC4B39F87}" destId="{D6F4E78E-EF53-42F9-95DE-D23904F2C203}" srcOrd="0" destOrd="0" presId="urn:microsoft.com/office/officeart/2005/8/layout/hierarchy1"/>
    <dgm:cxn modelId="{13FC58A2-9454-4E70-9659-031E413A35CD}" type="presParOf" srcId="{7059481C-4583-4084-B108-316CC4B39F87}" destId="{68C69766-9E5B-4F0D-BC7D-2998AA931D8D}" srcOrd="1" destOrd="0" presId="urn:microsoft.com/office/officeart/2005/8/layout/hierarchy1"/>
    <dgm:cxn modelId="{7E2E90CF-46C9-4E73-8195-F31A7D3297EE}" type="presParOf" srcId="{68C69766-9E5B-4F0D-BC7D-2998AA931D8D}" destId="{BCB55374-45B9-4B24-9699-175352B48FFA}" srcOrd="0" destOrd="0" presId="urn:microsoft.com/office/officeart/2005/8/layout/hierarchy1"/>
    <dgm:cxn modelId="{1B22EB0B-DE3F-4D96-AF05-501217D0B68C}" type="presParOf" srcId="{BCB55374-45B9-4B24-9699-175352B48FFA}" destId="{68446756-A6E5-455C-BA60-88F355690D97}" srcOrd="0" destOrd="0" presId="urn:microsoft.com/office/officeart/2005/8/layout/hierarchy1"/>
    <dgm:cxn modelId="{865DC602-9D26-4525-9820-87A45BC5E678}" type="presParOf" srcId="{BCB55374-45B9-4B24-9699-175352B48FFA}" destId="{74FA6409-CC39-4E24-915B-8C0E81D862F0}" srcOrd="1" destOrd="0" presId="urn:microsoft.com/office/officeart/2005/8/layout/hierarchy1"/>
    <dgm:cxn modelId="{B75791E5-F109-4C85-B2BE-90453295957A}" type="presParOf" srcId="{68C69766-9E5B-4F0D-BC7D-2998AA931D8D}" destId="{CC586A02-76BA-4731-A14E-89DDB12F0DC9}" srcOrd="1" destOrd="0" presId="urn:microsoft.com/office/officeart/2005/8/layout/hierarchy1"/>
    <dgm:cxn modelId="{58BB9964-76A4-47B9-9B95-C948B8083D44}" type="presParOf" srcId="{FC6DC843-89D2-4104-971C-1D874BEC6EDE}" destId="{72E56A57-B97A-4B6B-AD4D-8EE60EC972DF}" srcOrd="2" destOrd="0" presId="urn:microsoft.com/office/officeart/2005/8/layout/hierarchy1"/>
    <dgm:cxn modelId="{94C6E3BF-B0AA-4465-9E49-CD13437BCC5D}" type="presParOf" srcId="{FC6DC843-89D2-4104-971C-1D874BEC6EDE}" destId="{EC7D2815-6D96-43A9-A1E4-BA2CBAC8E376}" srcOrd="3" destOrd="0" presId="urn:microsoft.com/office/officeart/2005/8/layout/hierarchy1"/>
    <dgm:cxn modelId="{097ED59B-FA89-40D6-8D46-6F90D757EEDD}" type="presParOf" srcId="{EC7D2815-6D96-43A9-A1E4-BA2CBAC8E376}" destId="{BD6C696C-BE3D-469E-932C-8B4F9BBDF197}" srcOrd="0" destOrd="0" presId="urn:microsoft.com/office/officeart/2005/8/layout/hierarchy1"/>
    <dgm:cxn modelId="{25D5110F-457A-4684-BC32-0E6562019862}" type="presParOf" srcId="{BD6C696C-BE3D-469E-932C-8B4F9BBDF197}" destId="{1ED69C26-A717-4656-9EB9-253EBF091634}" srcOrd="0" destOrd="0" presId="urn:microsoft.com/office/officeart/2005/8/layout/hierarchy1"/>
    <dgm:cxn modelId="{62EA5A7C-1EE2-4F93-A38D-1FC6F56DF1D1}" type="presParOf" srcId="{BD6C696C-BE3D-469E-932C-8B4F9BBDF197}" destId="{AC1E8B63-F2D4-4F9B-B0B3-0CBA747AAF9C}" srcOrd="1" destOrd="0" presId="urn:microsoft.com/office/officeart/2005/8/layout/hierarchy1"/>
    <dgm:cxn modelId="{6B446D1E-2009-4946-BE01-A0718969D2D3}" type="presParOf" srcId="{EC7D2815-6D96-43A9-A1E4-BA2CBAC8E376}" destId="{B0072A24-7803-4FAF-A0EF-E7D0F394465B}" srcOrd="1" destOrd="0" presId="urn:microsoft.com/office/officeart/2005/8/layout/hierarchy1"/>
  </dgm:cxnLst>
  <dgm:bg>
    <a:gradFill>
      <a:gsLst>
        <a:gs pos="1000">
          <a:srgbClr val="F0F369"/>
        </a:gs>
        <a:gs pos="45000">
          <a:srgbClr val="FFA95B"/>
        </a:gs>
        <a:gs pos="70000">
          <a:schemeClr val="accent3">
            <a:lumMod val="40000"/>
            <a:lumOff val="60000"/>
          </a:schemeClr>
        </a:gs>
        <a:gs pos="100000">
          <a:srgbClr val="FF4747"/>
        </a:gs>
      </a:gsLst>
      <a:lin ang="5400000" scaled="0"/>
    </a:gradFill>
  </dgm:bg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7D129-455A-4BD7-A099-FF0A4F3FBA5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3C2F49-93D2-434E-8DB3-8EF9FAF16731}">
      <dgm:prSet phldrT="[Text]" custT="1"/>
      <dgm:spPr>
        <a:solidFill>
          <a:srgbClr val="B75ACA"/>
        </a:solidFill>
      </dgm:spPr>
      <dgm:t>
        <a:bodyPr anchor="t" anchorCtr="0"/>
        <a:lstStyle/>
        <a:p>
          <a:pPr algn="l"/>
          <a:r>
            <a:rPr lang="en-US" sz="1800" b="0" dirty="0" smtClean="0"/>
            <a:t>Accumulation of the degenerated particles of the lens protein</a:t>
          </a:r>
          <a:endParaRPr lang="en-US" sz="1800" b="0" dirty="0"/>
        </a:p>
      </dgm:t>
    </dgm:pt>
    <dgm:pt modelId="{44E70BA4-5F9D-4351-9D1D-0D41729B1872}" type="parTrans" cxnId="{63B24E84-F71C-43E0-9BDB-C256272C77B2}">
      <dgm:prSet/>
      <dgm:spPr/>
      <dgm:t>
        <a:bodyPr/>
        <a:lstStyle/>
        <a:p>
          <a:endParaRPr lang="en-US"/>
        </a:p>
      </dgm:t>
    </dgm:pt>
    <dgm:pt modelId="{7D21F9D8-0AE9-4709-844F-90445D0A8850}" type="sibTrans" cxnId="{63B24E84-F71C-43E0-9BDB-C256272C77B2}">
      <dgm:prSet/>
      <dgm:spPr>
        <a:solidFill>
          <a:srgbClr val="501C46">
            <a:alpha val="89804"/>
          </a:srgbClr>
        </a:solidFill>
      </dgm:spPr>
      <dgm:t>
        <a:bodyPr/>
        <a:lstStyle/>
        <a:p>
          <a:endParaRPr lang="en-US"/>
        </a:p>
      </dgm:t>
    </dgm:pt>
    <dgm:pt modelId="{243FA4FA-1D05-4B70-8D1F-0C2DFF734448}">
      <dgm:prSet phldrT="[Text]" custT="1"/>
      <dgm:spPr>
        <a:solidFill>
          <a:srgbClr val="B75ACA"/>
        </a:solidFill>
      </dgm:spPr>
      <dgm:t>
        <a:bodyPr anchor="t" anchorCtr="0"/>
        <a:lstStyle/>
        <a:p>
          <a:r>
            <a:rPr lang="en-US" sz="1800" dirty="0" smtClean="0"/>
            <a:t>Increase osmotic pressure inside the lens</a:t>
          </a:r>
          <a:endParaRPr lang="en-US" sz="1800" dirty="0"/>
        </a:p>
      </dgm:t>
    </dgm:pt>
    <dgm:pt modelId="{E216B2A9-2123-4D9B-A068-7B90B3990D80}" type="parTrans" cxnId="{440E5AA8-B8C5-4A94-B9D6-C44AC34C8A04}">
      <dgm:prSet/>
      <dgm:spPr/>
      <dgm:t>
        <a:bodyPr/>
        <a:lstStyle/>
        <a:p>
          <a:endParaRPr lang="en-US"/>
        </a:p>
      </dgm:t>
    </dgm:pt>
    <dgm:pt modelId="{B05E78BE-F4BE-4269-8B9A-1C75D45676F2}" type="sibTrans" cxnId="{440E5AA8-B8C5-4A94-B9D6-C44AC34C8A04}">
      <dgm:prSet/>
      <dgm:spPr>
        <a:solidFill>
          <a:srgbClr val="501C46">
            <a:alpha val="90000"/>
          </a:srgbClr>
        </a:solidFill>
      </dgm:spPr>
      <dgm:t>
        <a:bodyPr/>
        <a:lstStyle/>
        <a:p>
          <a:endParaRPr lang="en-US"/>
        </a:p>
      </dgm:t>
    </dgm:pt>
    <dgm:pt modelId="{46E4D0EA-A3AC-4A4A-AEF8-2F25C31C15AE}">
      <dgm:prSet phldrT="[Text]" custT="1"/>
      <dgm:spPr>
        <a:solidFill>
          <a:srgbClr val="B75ACA"/>
        </a:solidFill>
      </dgm:spPr>
      <dgm:t>
        <a:bodyPr anchor="t" anchorCtr="0"/>
        <a:lstStyle/>
        <a:p>
          <a:r>
            <a:rPr lang="en-US" sz="1800" dirty="0" smtClean="0"/>
            <a:t>Lens continue to absorb an increasing amount of aqueous &amp; become swollen with stretched glistening capsule</a:t>
          </a:r>
          <a:endParaRPr lang="en-US" sz="1800" dirty="0"/>
        </a:p>
      </dgm:t>
    </dgm:pt>
    <dgm:pt modelId="{3290874B-BC2E-4575-B76D-8B54718122F2}" type="parTrans" cxnId="{108CF647-9C43-4D59-8AFF-06FA3846FC54}">
      <dgm:prSet/>
      <dgm:spPr/>
      <dgm:t>
        <a:bodyPr/>
        <a:lstStyle/>
        <a:p>
          <a:endParaRPr lang="en-US"/>
        </a:p>
      </dgm:t>
    </dgm:pt>
    <dgm:pt modelId="{6135B289-1C67-4973-B949-5C4999D53021}" type="sibTrans" cxnId="{108CF647-9C43-4D59-8AFF-06FA3846FC54}">
      <dgm:prSet/>
      <dgm:spPr/>
      <dgm:t>
        <a:bodyPr/>
        <a:lstStyle/>
        <a:p>
          <a:endParaRPr lang="en-US"/>
        </a:p>
      </dgm:t>
    </dgm:pt>
    <dgm:pt modelId="{5FE5F2B7-36A5-4B23-B98B-A354D400268B}" type="pres">
      <dgm:prSet presAssocID="{6457D129-455A-4BD7-A099-FF0A4F3FBA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B2985F-425D-401F-92B6-567EAB3431F0}" type="pres">
      <dgm:prSet presAssocID="{6457D129-455A-4BD7-A099-FF0A4F3FBA54}" presName="dummyMaxCanvas" presStyleCnt="0">
        <dgm:presLayoutVars/>
      </dgm:prSet>
      <dgm:spPr/>
    </dgm:pt>
    <dgm:pt modelId="{D8004008-5D8F-4704-AAB9-989A25D182BB}" type="pres">
      <dgm:prSet presAssocID="{6457D129-455A-4BD7-A099-FF0A4F3FBA54}" presName="ThreeNodes_1" presStyleLbl="node1" presStyleIdx="0" presStyleCnt="3" custScaleX="85295" custScaleY="59309" custLinFactNeighborX="-1470" custLinFactNeighborY="-8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B0158-6051-4220-8CD8-3A85E20A0DC1}" type="pres">
      <dgm:prSet presAssocID="{6457D129-455A-4BD7-A099-FF0A4F3FBA54}" presName="ThreeNodes_2" presStyleLbl="node1" presStyleIdx="1" presStyleCnt="3" custScaleX="85293" custScaleY="63474" custLinFactNeighborX="-8824" custLinFactNeighborY="-35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60098-AE7B-4D37-95C7-73B674615610}" type="pres">
      <dgm:prSet presAssocID="{6457D129-455A-4BD7-A099-FF0A4F3FBA54}" presName="ThreeNodes_3" presStyleLbl="node1" presStyleIdx="2" presStyleCnt="3" custScaleX="94117" custScaleY="121884" custLinFactNeighborX="-13236" custLinFactNeighborY="-34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A612C-D1C1-4B0E-8F3A-0215FB88D04D}" type="pres">
      <dgm:prSet presAssocID="{6457D129-455A-4BD7-A099-FF0A4F3FBA54}" presName="ThreeConn_1-2" presStyleLbl="fgAccFollowNode1" presStyleIdx="0" presStyleCnt="2" custLinFactNeighborX="-52755" custLinFactNeighborY="-29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1591D-640B-47D5-A108-EC1B5C5E4D19}" type="pres">
      <dgm:prSet presAssocID="{6457D129-455A-4BD7-A099-FF0A4F3FBA54}" presName="ThreeConn_2-3" presStyleLbl="fgAccFollowNode1" presStyleIdx="1" presStyleCnt="2" custLinFactX="-7310" custLinFactNeighborX="-100000" custLinFactNeighborY="-65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054EA-D61D-482C-8C04-C55C99E7A294}" type="pres">
      <dgm:prSet presAssocID="{6457D129-455A-4BD7-A099-FF0A4F3FBA5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ACC73-DC1A-4B6A-A3E1-E13790BCE15C}" type="pres">
      <dgm:prSet presAssocID="{6457D129-455A-4BD7-A099-FF0A4F3FBA5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B34F7-0F14-4383-A34F-CFA8BBCB236E}" type="pres">
      <dgm:prSet presAssocID="{6457D129-455A-4BD7-A099-FF0A4F3FBA5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5980CE-AF67-482D-AFA5-05F21BBC0DD8}" type="presOf" srcId="{6457D129-455A-4BD7-A099-FF0A4F3FBA54}" destId="{5FE5F2B7-36A5-4B23-B98B-A354D400268B}" srcOrd="0" destOrd="0" presId="urn:microsoft.com/office/officeart/2005/8/layout/vProcess5"/>
    <dgm:cxn modelId="{3FE4C774-9ECF-4458-BCE4-3FDD63711DAB}" type="presOf" srcId="{363C2F49-93D2-434E-8DB3-8EF9FAF16731}" destId="{D8004008-5D8F-4704-AAB9-989A25D182BB}" srcOrd="0" destOrd="0" presId="urn:microsoft.com/office/officeart/2005/8/layout/vProcess5"/>
    <dgm:cxn modelId="{9C579079-D8AB-4FE5-A1EA-02D6508891B9}" type="presOf" srcId="{243FA4FA-1D05-4B70-8D1F-0C2DFF734448}" destId="{C06B0158-6051-4220-8CD8-3A85E20A0DC1}" srcOrd="0" destOrd="0" presId="urn:microsoft.com/office/officeart/2005/8/layout/vProcess5"/>
    <dgm:cxn modelId="{B0837F9E-75E9-4B32-92B5-D047F308C6A4}" type="presOf" srcId="{363C2F49-93D2-434E-8DB3-8EF9FAF16731}" destId="{8E5054EA-D61D-482C-8C04-C55C99E7A294}" srcOrd="1" destOrd="0" presId="urn:microsoft.com/office/officeart/2005/8/layout/vProcess5"/>
    <dgm:cxn modelId="{440E5AA8-B8C5-4A94-B9D6-C44AC34C8A04}" srcId="{6457D129-455A-4BD7-A099-FF0A4F3FBA54}" destId="{243FA4FA-1D05-4B70-8D1F-0C2DFF734448}" srcOrd="1" destOrd="0" parTransId="{E216B2A9-2123-4D9B-A068-7B90B3990D80}" sibTransId="{B05E78BE-F4BE-4269-8B9A-1C75D45676F2}"/>
    <dgm:cxn modelId="{E069A838-7C88-4F14-8C33-29806FE3405A}" type="presOf" srcId="{46E4D0EA-A3AC-4A4A-AEF8-2F25C31C15AE}" destId="{C9360098-AE7B-4D37-95C7-73B674615610}" srcOrd="0" destOrd="0" presId="urn:microsoft.com/office/officeart/2005/8/layout/vProcess5"/>
    <dgm:cxn modelId="{7074C658-C355-470C-B78B-BA49C1865EFD}" type="presOf" srcId="{7D21F9D8-0AE9-4709-844F-90445D0A8850}" destId="{F1FA612C-D1C1-4B0E-8F3A-0215FB88D04D}" srcOrd="0" destOrd="0" presId="urn:microsoft.com/office/officeart/2005/8/layout/vProcess5"/>
    <dgm:cxn modelId="{03FD17B9-859C-48C4-BD49-7FDE09CFC09B}" type="presOf" srcId="{46E4D0EA-A3AC-4A4A-AEF8-2F25C31C15AE}" destId="{260B34F7-0F14-4383-A34F-CFA8BBCB236E}" srcOrd="1" destOrd="0" presId="urn:microsoft.com/office/officeart/2005/8/layout/vProcess5"/>
    <dgm:cxn modelId="{81CFA203-9B88-423B-AC79-10BC0B16E98D}" type="presOf" srcId="{243FA4FA-1D05-4B70-8D1F-0C2DFF734448}" destId="{4CFACC73-DC1A-4B6A-A3E1-E13790BCE15C}" srcOrd="1" destOrd="0" presId="urn:microsoft.com/office/officeart/2005/8/layout/vProcess5"/>
    <dgm:cxn modelId="{108CF647-9C43-4D59-8AFF-06FA3846FC54}" srcId="{6457D129-455A-4BD7-A099-FF0A4F3FBA54}" destId="{46E4D0EA-A3AC-4A4A-AEF8-2F25C31C15AE}" srcOrd="2" destOrd="0" parTransId="{3290874B-BC2E-4575-B76D-8B54718122F2}" sibTransId="{6135B289-1C67-4973-B949-5C4999D53021}"/>
    <dgm:cxn modelId="{63B24E84-F71C-43E0-9BDB-C256272C77B2}" srcId="{6457D129-455A-4BD7-A099-FF0A4F3FBA54}" destId="{363C2F49-93D2-434E-8DB3-8EF9FAF16731}" srcOrd="0" destOrd="0" parTransId="{44E70BA4-5F9D-4351-9D1D-0D41729B1872}" sibTransId="{7D21F9D8-0AE9-4709-844F-90445D0A8850}"/>
    <dgm:cxn modelId="{DB8B8028-E042-4B8F-9F2B-3C603B6C1242}" type="presOf" srcId="{B05E78BE-F4BE-4269-8B9A-1C75D45676F2}" destId="{2371591D-640B-47D5-A108-EC1B5C5E4D19}" srcOrd="0" destOrd="0" presId="urn:microsoft.com/office/officeart/2005/8/layout/vProcess5"/>
    <dgm:cxn modelId="{D1E6E17F-567D-4D9D-856C-34C5AEB09A81}" type="presParOf" srcId="{5FE5F2B7-36A5-4B23-B98B-A354D400268B}" destId="{5BB2985F-425D-401F-92B6-567EAB3431F0}" srcOrd="0" destOrd="0" presId="urn:microsoft.com/office/officeart/2005/8/layout/vProcess5"/>
    <dgm:cxn modelId="{0EE88102-DC38-42BF-B26A-9DA5F34E601F}" type="presParOf" srcId="{5FE5F2B7-36A5-4B23-B98B-A354D400268B}" destId="{D8004008-5D8F-4704-AAB9-989A25D182BB}" srcOrd="1" destOrd="0" presId="urn:microsoft.com/office/officeart/2005/8/layout/vProcess5"/>
    <dgm:cxn modelId="{1E8CCE7E-0243-43A3-8307-F989EBDDDB2A}" type="presParOf" srcId="{5FE5F2B7-36A5-4B23-B98B-A354D400268B}" destId="{C06B0158-6051-4220-8CD8-3A85E20A0DC1}" srcOrd="2" destOrd="0" presId="urn:microsoft.com/office/officeart/2005/8/layout/vProcess5"/>
    <dgm:cxn modelId="{9EEE6F58-924F-4568-982A-27C13FE802F6}" type="presParOf" srcId="{5FE5F2B7-36A5-4B23-B98B-A354D400268B}" destId="{C9360098-AE7B-4D37-95C7-73B674615610}" srcOrd="3" destOrd="0" presId="urn:microsoft.com/office/officeart/2005/8/layout/vProcess5"/>
    <dgm:cxn modelId="{52DFEB45-6D50-46F7-BB49-0C79F24AE864}" type="presParOf" srcId="{5FE5F2B7-36A5-4B23-B98B-A354D400268B}" destId="{F1FA612C-D1C1-4B0E-8F3A-0215FB88D04D}" srcOrd="4" destOrd="0" presId="urn:microsoft.com/office/officeart/2005/8/layout/vProcess5"/>
    <dgm:cxn modelId="{84AD6CDA-02DE-459E-A2FF-2E8A4105B96D}" type="presParOf" srcId="{5FE5F2B7-36A5-4B23-B98B-A354D400268B}" destId="{2371591D-640B-47D5-A108-EC1B5C5E4D19}" srcOrd="5" destOrd="0" presId="urn:microsoft.com/office/officeart/2005/8/layout/vProcess5"/>
    <dgm:cxn modelId="{DD7133F9-D18F-4068-AFF6-BFB83D7ADAB8}" type="presParOf" srcId="{5FE5F2B7-36A5-4B23-B98B-A354D400268B}" destId="{8E5054EA-D61D-482C-8C04-C55C99E7A294}" srcOrd="6" destOrd="0" presId="urn:microsoft.com/office/officeart/2005/8/layout/vProcess5"/>
    <dgm:cxn modelId="{4B4116A0-F1EF-412A-B249-D33B15BAD234}" type="presParOf" srcId="{5FE5F2B7-36A5-4B23-B98B-A354D400268B}" destId="{4CFACC73-DC1A-4B6A-A3E1-E13790BCE15C}" srcOrd="7" destOrd="0" presId="urn:microsoft.com/office/officeart/2005/8/layout/vProcess5"/>
    <dgm:cxn modelId="{96B86F51-7DBB-495E-9D32-50E728C6B49F}" type="presParOf" srcId="{5FE5F2B7-36A5-4B23-B98B-A354D400268B}" destId="{260B34F7-0F14-4383-A34F-CFA8BBCB236E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4F8F29-EF70-42FC-9724-F0C07F5A3EC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AF6837A-776B-4FC7-84F4-DA38FE757663}">
      <dgm:prSet phldrT="[Text]" custT="1"/>
      <dgm:spPr>
        <a:solidFill>
          <a:srgbClr val="EB820F"/>
        </a:solidFill>
      </dgm:spPr>
      <dgm:t>
        <a:bodyPr/>
        <a:lstStyle/>
        <a:p>
          <a:r>
            <a:rPr lang="en-US" sz="2000" dirty="0" smtClean="0"/>
            <a:t>Irrigation</a:t>
          </a:r>
          <a:endParaRPr lang="en-US" sz="2000" dirty="0"/>
        </a:p>
      </dgm:t>
    </dgm:pt>
    <dgm:pt modelId="{27B33682-B2DA-4FEF-BE0F-0282791B6605}" type="parTrans" cxnId="{D351C454-12CB-440E-B32A-05FA67494C55}">
      <dgm:prSet/>
      <dgm:spPr/>
      <dgm:t>
        <a:bodyPr/>
        <a:lstStyle/>
        <a:p>
          <a:endParaRPr lang="en-US"/>
        </a:p>
      </dgm:t>
    </dgm:pt>
    <dgm:pt modelId="{571D8112-0FF5-476F-972E-A87CB7F99EAF}" type="sibTrans" cxnId="{D351C454-12CB-440E-B32A-05FA67494C5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A8B3CAE-B719-48AA-BA54-77CC4573D038}">
      <dgm:prSet phldrT="[Text]" custT="1"/>
      <dgm:spPr>
        <a:solidFill>
          <a:srgbClr val="EB820F"/>
        </a:solidFill>
      </dgm:spPr>
      <dgm:t>
        <a:bodyPr/>
        <a:lstStyle/>
        <a:p>
          <a:r>
            <a:rPr lang="en-US" sz="2000" dirty="0" smtClean="0"/>
            <a:t>Aspiration</a:t>
          </a:r>
          <a:endParaRPr lang="en-US" sz="2000" dirty="0"/>
        </a:p>
      </dgm:t>
    </dgm:pt>
    <dgm:pt modelId="{892D9B2C-F7DF-4CAD-A513-3C8C8DDB5112}" type="parTrans" cxnId="{07D015D1-4D14-4A1F-BFBF-1523D533AE91}">
      <dgm:prSet/>
      <dgm:spPr/>
      <dgm:t>
        <a:bodyPr/>
        <a:lstStyle/>
        <a:p>
          <a:endParaRPr lang="en-US"/>
        </a:p>
      </dgm:t>
    </dgm:pt>
    <dgm:pt modelId="{7DC0080C-0626-4D3F-894A-FB542BE47002}" type="sibTrans" cxnId="{07D015D1-4D14-4A1F-BFBF-1523D533AE9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5F31B3E-BF8C-4240-82D3-C71EF8D4A4D4}">
      <dgm:prSet phldrT="[Text]" custT="1"/>
      <dgm:spPr>
        <a:solidFill>
          <a:srgbClr val="EB820F"/>
        </a:solidFill>
      </dgm:spPr>
      <dgm:t>
        <a:bodyPr/>
        <a:lstStyle/>
        <a:p>
          <a:r>
            <a:rPr lang="en-US" sz="2000" dirty="0" smtClean="0"/>
            <a:t>Emulsification</a:t>
          </a:r>
          <a:endParaRPr lang="en-US" sz="2000" dirty="0"/>
        </a:p>
      </dgm:t>
    </dgm:pt>
    <dgm:pt modelId="{4DA4022A-BA2A-44E0-B39F-BBC1A84A2E26}" type="parTrans" cxnId="{D9605DF7-ACEC-44A1-BCE7-688CD4FE9F67}">
      <dgm:prSet/>
      <dgm:spPr/>
      <dgm:t>
        <a:bodyPr/>
        <a:lstStyle/>
        <a:p>
          <a:endParaRPr lang="en-US"/>
        </a:p>
      </dgm:t>
    </dgm:pt>
    <dgm:pt modelId="{A1E5DA1A-7FB8-4752-984E-5B95948FD3F9}" type="sibTrans" cxnId="{D9605DF7-ACEC-44A1-BCE7-688CD4FE9F67}">
      <dgm:prSet/>
      <dgm:spPr/>
      <dgm:t>
        <a:bodyPr/>
        <a:lstStyle/>
        <a:p>
          <a:endParaRPr lang="en-US"/>
        </a:p>
      </dgm:t>
    </dgm:pt>
    <dgm:pt modelId="{BA64BFD0-FE4B-499C-8669-77495255F598}" type="pres">
      <dgm:prSet presAssocID="{1B4F8F29-EF70-42FC-9724-F0C07F5A3EC8}" presName="Name0" presStyleCnt="0">
        <dgm:presLayoutVars>
          <dgm:dir/>
          <dgm:resizeHandles val="exact"/>
        </dgm:presLayoutVars>
      </dgm:prSet>
      <dgm:spPr/>
    </dgm:pt>
    <dgm:pt modelId="{0A7E4865-A2C8-43D6-9071-DF86ED176AD0}" type="pres">
      <dgm:prSet presAssocID="{CAF6837A-776B-4FC7-84F4-DA38FE7576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53300-FD09-482D-9B1D-4E95B744D0EE}" type="pres">
      <dgm:prSet presAssocID="{571D8112-0FF5-476F-972E-A87CB7F99EA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2671C23-3B64-4DEA-A743-3E8349E59B10}" type="pres">
      <dgm:prSet presAssocID="{571D8112-0FF5-476F-972E-A87CB7F99EA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42D5753-1786-42C0-9702-86A160AA5014}" type="pres">
      <dgm:prSet presAssocID="{5A8B3CAE-B719-48AA-BA54-77CC4573D0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EF3E6-4C2D-453F-8E3A-65A3A6A37E9C}" type="pres">
      <dgm:prSet presAssocID="{7DC0080C-0626-4D3F-894A-FB542BE4700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5995828-A444-4AA6-A87A-E500CD2CBF7B}" type="pres">
      <dgm:prSet presAssocID="{7DC0080C-0626-4D3F-894A-FB542BE4700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E28A885-F1BE-44C2-B1CF-A7F35185EFDE}" type="pres">
      <dgm:prSet presAssocID="{E5F31B3E-BF8C-4240-82D3-C71EF8D4A4D4}" presName="node" presStyleLbl="node1" presStyleIdx="2" presStyleCnt="3" custScaleX="114615" custLinFactNeighborX="-8854" custLinFactNeighborY="-3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F9274E-D39F-456D-A337-76B42F9E3F48}" type="presOf" srcId="{7DC0080C-0626-4D3F-894A-FB542BE47002}" destId="{51FEF3E6-4C2D-453F-8E3A-65A3A6A37E9C}" srcOrd="0" destOrd="0" presId="urn:microsoft.com/office/officeart/2005/8/layout/process1"/>
    <dgm:cxn modelId="{D9605DF7-ACEC-44A1-BCE7-688CD4FE9F67}" srcId="{1B4F8F29-EF70-42FC-9724-F0C07F5A3EC8}" destId="{E5F31B3E-BF8C-4240-82D3-C71EF8D4A4D4}" srcOrd="2" destOrd="0" parTransId="{4DA4022A-BA2A-44E0-B39F-BBC1A84A2E26}" sibTransId="{A1E5DA1A-7FB8-4752-984E-5B95948FD3F9}"/>
    <dgm:cxn modelId="{602040C7-AF8C-41C8-8EAB-1172D11972DB}" type="presOf" srcId="{5A8B3CAE-B719-48AA-BA54-77CC4573D038}" destId="{742D5753-1786-42C0-9702-86A160AA5014}" srcOrd="0" destOrd="0" presId="urn:microsoft.com/office/officeart/2005/8/layout/process1"/>
    <dgm:cxn modelId="{07D015D1-4D14-4A1F-BFBF-1523D533AE91}" srcId="{1B4F8F29-EF70-42FC-9724-F0C07F5A3EC8}" destId="{5A8B3CAE-B719-48AA-BA54-77CC4573D038}" srcOrd="1" destOrd="0" parTransId="{892D9B2C-F7DF-4CAD-A513-3C8C8DDB5112}" sibTransId="{7DC0080C-0626-4D3F-894A-FB542BE47002}"/>
    <dgm:cxn modelId="{63351BFE-EE16-4446-8E22-AB07DA077DF5}" type="presOf" srcId="{CAF6837A-776B-4FC7-84F4-DA38FE757663}" destId="{0A7E4865-A2C8-43D6-9071-DF86ED176AD0}" srcOrd="0" destOrd="0" presId="urn:microsoft.com/office/officeart/2005/8/layout/process1"/>
    <dgm:cxn modelId="{DEC336C5-37F2-48CC-BED8-24B339FC047B}" type="presOf" srcId="{1B4F8F29-EF70-42FC-9724-F0C07F5A3EC8}" destId="{BA64BFD0-FE4B-499C-8669-77495255F598}" srcOrd="0" destOrd="0" presId="urn:microsoft.com/office/officeart/2005/8/layout/process1"/>
    <dgm:cxn modelId="{6D4BDAF8-DA2D-424F-B5F5-B22541EF8AC4}" type="presOf" srcId="{E5F31B3E-BF8C-4240-82D3-C71EF8D4A4D4}" destId="{BE28A885-F1BE-44C2-B1CF-A7F35185EFDE}" srcOrd="0" destOrd="0" presId="urn:microsoft.com/office/officeart/2005/8/layout/process1"/>
    <dgm:cxn modelId="{AC71F4F4-3241-4D35-9A54-D77B6D150996}" type="presOf" srcId="{571D8112-0FF5-476F-972E-A87CB7F99EAF}" destId="{B2671C23-3B64-4DEA-A743-3E8349E59B10}" srcOrd="1" destOrd="0" presId="urn:microsoft.com/office/officeart/2005/8/layout/process1"/>
    <dgm:cxn modelId="{D351C454-12CB-440E-B32A-05FA67494C55}" srcId="{1B4F8F29-EF70-42FC-9724-F0C07F5A3EC8}" destId="{CAF6837A-776B-4FC7-84F4-DA38FE757663}" srcOrd="0" destOrd="0" parTransId="{27B33682-B2DA-4FEF-BE0F-0282791B6605}" sibTransId="{571D8112-0FF5-476F-972E-A87CB7F99EAF}"/>
    <dgm:cxn modelId="{D5572766-4021-4482-8BA0-DB98445EC5C4}" type="presOf" srcId="{7DC0080C-0626-4D3F-894A-FB542BE47002}" destId="{05995828-A444-4AA6-A87A-E500CD2CBF7B}" srcOrd="1" destOrd="0" presId="urn:microsoft.com/office/officeart/2005/8/layout/process1"/>
    <dgm:cxn modelId="{849CB8B0-0778-41D5-8833-FA7D9469B669}" type="presOf" srcId="{571D8112-0FF5-476F-972E-A87CB7F99EAF}" destId="{3F853300-FD09-482D-9B1D-4E95B744D0EE}" srcOrd="0" destOrd="0" presId="urn:microsoft.com/office/officeart/2005/8/layout/process1"/>
    <dgm:cxn modelId="{15C6CFD1-24EF-463F-A2F4-88AC3927D58D}" type="presParOf" srcId="{BA64BFD0-FE4B-499C-8669-77495255F598}" destId="{0A7E4865-A2C8-43D6-9071-DF86ED176AD0}" srcOrd="0" destOrd="0" presId="urn:microsoft.com/office/officeart/2005/8/layout/process1"/>
    <dgm:cxn modelId="{B9817059-1726-4FCA-8DF8-E4FB3821F66F}" type="presParOf" srcId="{BA64BFD0-FE4B-499C-8669-77495255F598}" destId="{3F853300-FD09-482D-9B1D-4E95B744D0EE}" srcOrd="1" destOrd="0" presId="urn:microsoft.com/office/officeart/2005/8/layout/process1"/>
    <dgm:cxn modelId="{60B6FA66-C70C-4C55-AE8C-FB137386CFF6}" type="presParOf" srcId="{3F853300-FD09-482D-9B1D-4E95B744D0EE}" destId="{B2671C23-3B64-4DEA-A743-3E8349E59B10}" srcOrd="0" destOrd="0" presId="urn:microsoft.com/office/officeart/2005/8/layout/process1"/>
    <dgm:cxn modelId="{30EC8C52-099C-4B19-9AA0-9B7438F83407}" type="presParOf" srcId="{BA64BFD0-FE4B-499C-8669-77495255F598}" destId="{742D5753-1786-42C0-9702-86A160AA5014}" srcOrd="2" destOrd="0" presId="urn:microsoft.com/office/officeart/2005/8/layout/process1"/>
    <dgm:cxn modelId="{3970388B-1D51-4C5C-9B12-8B511930EAB4}" type="presParOf" srcId="{BA64BFD0-FE4B-499C-8669-77495255F598}" destId="{51FEF3E6-4C2D-453F-8E3A-65A3A6A37E9C}" srcOrd="3" destOrd="0" presId="urn:microsoft.com/office/officeart/2005/8/layout/process1"/>
    <dgm:cxn modelId="{AD7AD61E-346A-4ADB-9DF9-835BA705DD18}" type="presParOf" srcId="{51FEF3E6-4C2D-453F-8E3A-65A3A6A37E9C}" destId="{05995828-A444-4AA6-A87A-E500CD2CBF7B}" srcOrd="0" destOrd="0" presId="urn:microsoft.com/office/officeart/2005/8/layout/process1"/>
    <dgm:cxn modelId="{E85AB4B5-C9E6-4A62-AD3A-1B625C6B7B83}" type="presParOf" srcId="{BA64BFD0-FE4B-499C-8669-77495255F598}" destId="{BE28A885-F1BE-44C2-B1CF-A7F35185EFDE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E56A57-B97A-4B6B-AD4D-8EE60EC972DF}">
      <dsp:nvSpPr>
        <dsp:cNvPr id="0" name=""/>
        <dsp:cNvSpPr/>
      </dsp:nvSpPr>
      <dsp:spPr>
        <a:xfrm>
          <a:off x="3734151" y="1390950"/>
          <a:ext cx="1990094" cy="480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224"/>
              </a:lnTo>
              <a:lnTo>
                <a:pt x="1990094" y="327224"/>
              </a:lnTo>
              <a:lnTo>
                <a:pt x="1990094" y="4801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4E78E-EF53-42F9-95DE-D23904F2C203}">
      <dsp:nvSpPr>
        <dsp:cNvPr id="0" name=""/>
        <dsp:cNvSpPr/>
      </dsp:nvSpPr>
      <dsp:spPr>
        <a:xfrm>
          <a:off x="1761859" y="2919528"/>
          <a:ext cx="91440" cy="480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01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866D9-5CE9-4A31-85DC-0CBEEF512957}">
      <dsp:nvSpPr>
        <dsp:cNvPr id="0" name=""/>
        <dsp:cNvSpPr/>
      </dsp:nvSpPr>
      <dsp:spPr>
        <a:xfrm>
          <a:off x="1807579" y="1390950"/>
          <a:ext cx="1926571" cy="480174"/>
        </a:xfrm>
        <a:custGeom>
          <a:avLst/>
          <a:gdLst/>
          <a:ahLst/>
          <a:cxnLst/>
          <a:rect l="0" t="0" r="0" b="0"/>
          <a:pathLst>
            <a:path>
              <a:moveTo>
                <a:pt x="1926571" y="0"/>
              </a:moveTo>
              <a:lnTo>
                <a:pt x="1926571" y="327224"/>
              </a:lnTo>
              <a:lnTo>
                <a:pt x="0" y="327224"/>
              </a:lnTo>
              <a:lnTo>
                <a:pt x="0" y="4801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87EB7-E97E-495F-A07D-CB5A768D7A0F}">
      <dsp:nvSpPr>
        <dsp:cNvPr id="0" name=""/>
        <dsp:cNvSpPr/>
      </dsp:nvSpPr>
      <dsp:spPr>
        <a:xfrm>
          <a:off x="674067" y="342546"/>
          <a:ext cx="6120168" cy="1048403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6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3179E-A384-44EC-85F5-DD33ADBFBBB3}">
      <dsp:nvSpPr>
        <dsp:cNvPr id="0" name=""/>
        <dsp:cNvSpPr/>
      </dsp:nvSpPr>
      <dsp:spPr>
        <a:xfrm>
          <a:off x="857514" y="516822"/>
          <a:ext cx="6120168" cy="104840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8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Berlin Sans FB Demi" pitchFamily="34" charset="0"/>
            </a:rPr>
            <a:t>CLINICAL TYPES</a:t>
          </a:r>
          <a:endParaRPr lang="en-US" sz="4000" b="1" kern="1200" dirty="0">
            <a:latin typeface="Berlin Sans FB Demi" pitchFamily="34" charset="0"/>
          </a:endParaRPr>
        </a:p>
      </dsp:txBody>
      <dsp:txXfrm>
        <a:off x="857514" y="516822"/>
        <a:ext cx="6120168" cy="1048403"/>
      </dsp:txXfrm>
    </dsp:sp>
    <dsp:sp modelId="{1F6A15E3-F5DF-4B7D-B2B4-C1A51B77698E}">
      <dsp:nvSpPr>
        <dsp:cNvPr id="0" name=""/>
        <dsp:cNvSpPr/>
      </dsp:nvSpPr>
      <dsp:spPr>
        <a:xfrm>
          <a:off x="932" y="1871124"/>
          <a:ext cx="3613294" cy="1048403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6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8DF83-EED1-4D19-9CF8-AF9E4B395628}">
      <dsp:nvSpPr>
        <dsp:cNvPr id="0" name=""/>
        <dsp:cNvSpPr/>
      </dsp:nvSpPr>
      <dsp:spPr>
        <a:xfrm>
          <a:off x="184380" y="2045400"/>
          <a:ext cx="3613294" cy="104840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8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SENILE CORTICAL CATARACT</a:t>
          </a:r>
          <a:endParaRPr lang="en-US" sz="2100" kern="1200" dirty="0"/>
        </a:p>
      </dsp:txBody>
      <dsp:txXfrm>
        <a:off x="184380" y="2045400"/>
        <a:ext cx="3613294" cy="1048403"/>
      </dsp:txXfrm>
    </dsp:sp>
    <dsp:sp modelId="{68446756-A6E5-455C-BA60-88F355690D97}">
      <dsp:nvSpPr>
        <dsp:cNvPr id="0" name=""/>
        <dsp:cNvSpPr/>
      </dsp:nvSpPr>
      <dsp:spPr>
        <a:xfrm>
          <a:off x="222170" y="3399703"/>
          <a:ext cx="3170818" cy="2941474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6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A6409-CC39-4E24-915B-8C0E81D862F0}">
      <dsp:nvSpPr>
        <dsp:cNvPr id="0" name=""/>
        <dsp:cNvSpPr/>
      </dsp:nvSpPr>
      <dsp:spPr>
        <a:xfrm>
          <a:off x="405617" y="3573978"/>
          <a:ext cx="3170818" cy="294147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8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STAGES :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* Incipient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*Immature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*</a:t>
          </a:r>
          <a:r>
            <a:rPr lang="en-US" sz="2100" kern="1200" dirty="0" err="1" smtClean="0"/>
            <a:t>Intumescent</a:t>
          </a:r>
          <a:endParaRPr lang="en-US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*Mature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*</a:t>
          </a:r>
          <a:r>
            <a:rPr lang="en-US" sz="2100" kern="1200" dirty="0" err="1" smtClean="0"/>
            <a:t>Hypermature</a:t>
          </a:r>
          <a:r>
            <a:rPr lang="en-US" sz="2100" kern="1200" dirty="0" smtClean="0"/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05617" y="3573978"/>
        <a:ext cx="3170818" cy="2941474"/>
      </dsp:txXfrm>
    </dsp:sp>
    <dsp:sp modelId="{1ED69C26-A717-4656-9EB9-253EBF091634}">
      <dsp:nvSpPr>
        <dsp:cNvPr id="0" name=""/>
        <dsp:cNvSpPr/>
      </dsp:nvSpPr>
      <dsp:spPr>
        <a:xfrm>
          <a:off x="3981122" y="1871124"/>
          <a:ext cx="3486247" cy="1048403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6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8B63-F2D4-4F9B-B0B3-0CBA747AAF9C}">
      <dsp:nvSpPr>
        <dsp:cNvPr id="0" name=""/>
        <dsp:cNvSpPr/>
      </dsp:nvSpPr>
      <dsp:spPr>
        <a:xfrm>
          <a:off x="4164569" y="2045400"/>
          <a:ext cx="3486247" cy="104840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8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SENILE NUCLEAR CATARACT</a:t>
          </a:r>
          <a:endParaRPr lang="en-US" sz="2100" kern="1200" dirty="0"/>
        </a:p>
      </dsp:txBody>
      <dsp:txXfrm>
        <a:off x="4164569" y="2045400"/>
        <a:ext cx="3486247" cy="10484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004008-5D8F-4704-AAB9-989A25D182BB}">
      <dsp:nvSpPr>
        <dsp:cNvPr id="0" name=""/>
        <dsp:cNvSpPr/>
      </dsp:nvSpPr>
      <dsp:spPr>
        <a:xfrm>
          <a:off x="304807" y="111501"/>
          <a:ext cx="4419645" cy="569437"/>
        </a:xfrm>
        <a:prstGeom prst="roundRect">
          <a:avLst>
            <a:gd name="adj" fmla="val 10000"/>
          </a:avLst>
        </a:prstGeom>
        <a:solidFill>
          <a:srgbClr val="B75A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Accumulation of the degenerated particles of the lens protein</a:t>
          </a:r>
          <a:endParaRPr lang="en-US" sz="1800" b="0" kern="1200" dirty="0"/>
        </a:p>
      </dsp:txBody>
      <dsp:txXfrm>
        <a:off x="304807" y="111501"/>
        <a:ext cx="3583923" cy="569437"/>
      </dsp:txXfrm>
    </dsp:sp>
    <dsp:sp modelId="{C06B0158-6051-4220-8CD8-3A85E20A0DC1}">
      <dsp:nvSpPr>
        <dsp:cNvPr id="0" name=""/>
        <dsp:cNvSpPr/>
      </dsp:nvSpPr>
      <dsp:spPr>
        <a:xfrm>
          <a:off x="381004" y="956725"/>
          <a:ext cx="4419542" cy="609426"/>
        </a:xfrm>
        <a:prstGeom prst="roundRect">
          <a:avLst>
            <a:gd name="adj" fmla="val 10000"/>
          </a:avLst>
        </a:prstGeom>
        <a:solidFill>
          <a:srgbClr val="B75A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Increase osmotic pressure inside the lens</a:t>
          </a:r>
          <a:endParaRPr lang="en-US" sz="1800" kern="1200" dirty="0"/>
        </a:p>
      </dsp:txBody>
      <dsp:txXfrm>
        <a:off x="381004" y="956725"/>
        <a:ext cx="3497287" cy="609426"/>
      </dsp:txXfrm>
    </dsp:sp>
    <dsp:sp modelId="{C9360098-AE7B-4D37-95C7-73B674615610}">
      <dsp:nvSpPr>
        <dsp:cNvPr id="0" name=""/>
        <dsp:cNvSpPr/>
      </dsp:nvSpPr>
      <dsp:spPr>
        <a:xfrm>
          <a:off x="380980" y="1906621"/>
          <a:ext cx="4876766" cy="960129"/>
        </a:xfrm>
        <a:prstGeom prst="roundRect">
          <a:avLst>
            <a:gd name="adj" fmla="val 10000"/>
          </a:avLst>
        </a:prstGeom>
        <a:solidFill>
          <a:srgbClr val="B75A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Lens continue to absorb an increasing amount of aqueous &amp; become swollen with stretched glistening capsule</a:t>
          </a:r>
          <a:endParaRPr lang="en-US" sz="1800" kern="1200" dirty="0"/>
        </a:p>
      </dsp:txBody>
      <dsp:txXfrm>
        <a:off x="380980" y="1906621"/>
        <a:ext cx="3859100" cy="960129"/>
      </dsp:txXfrm>
    </dsp:sp>
    <dsp:sp modelId="{F1FA612C-D1C1-4B0E-8F3A-0215FB88D04D}">
      <dsp:nvSpPr>
        <dsp:cNvPr id="0" name=""/>
        <dsp:cNvSpPr/>
      </dsp:nvSpPr>
      <dsp:spPr>
        <a:xfrm>
          <a:off x="4228289" y="544746"/>
          <a:ext cx="624078" cy="624078"/>
        </a:xfrm>
        <a:prstGeom prst="downArrow">
          <a:avLst>
            <a:gd name="adj1" fmla="val 55000"/>
            <a:gd name="adj2" fmla="val 45000"/>
          </a:avLst>
        </a:prstGeom>
        <a:solidFill>
          <a:srgbClr val="501C46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4228289" y="544746"/>
        <a:ext cx="624078" cy="624078"/>
      </dsp:txXfrm>
    </dsp:sp>
    <dsp:sp modelId="{2371591D-640B-47D5-A108-EC1B5C5E4D19}">
      <dsp:nvSpPr>
        <dsp:cNvPr id="0" name=""/>
        <dsp:cNvSpPr/>
      </dsp:nvSpPr>
      <dsp:spPr>
        <a:xfrm>
          <a:off x="4345023" y="1429967"/>
          <a:ext cx="624078" cy="624078"/>
        </a:xfrm>
        <a:prstGeom prst="downArrow">
          <a:avLst>
            <a:gd name="adj1" fmla="val 55000"/>
            <a:gd name="adj2" fmla="val 45000"/>
          </a:avLst>
        </a:prstGeom>
        <a:solidFill>
          <a:srgbClr val="501C4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4345023" y="1429967"/>
        <a:ext cx="624078" cy="6240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7E4865-A2C8-43D6-9071-DF86ED176AD0}">
      <dsp:nvSpPr>
        <dsp:cNvPr id="0" name=""/>
        <dsp:cNvSpPr/>
      </dsp:nvSpPr>
      <dsp:spPr>
        <a:xfrm>
          <a:off x="8766" y="0"/>
          <a:ext cx="1540353" cy="838200"/>
        </a:xfrm>
        <a:prstGeom prst="roundRect">
          <a:avLst>
            <a:gd name="adj" fmla="val 10000"/>
          </a:avLst>
        </a:prstGeom>
        <a:solidFill>
          <a:srgbClr val="EB82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Irrigation</a:t>
          </a:r>
          <a:endParaRPr lang="en-US" sz="2000" kern="1200" dirty="0"/>
        </a:p>
      </dsp:txBody>
      <dsp:txXfrm>
        <a:off x="8766" y="0"/>
        <a:ext cx="1540353" cy="838200"/>
      </dsp:txXfrm>
    </dsp:sp>
    <dsp:sp modelId="{3F853300-FD09-482D-9B1D-4E95B744D0EE}">
      <dsp:nvSpPr>
        <dsp:cNvPr id="0" name=""/>
        <dsp:cNvSpPr/>
      </dsp:nvSpPr>
      <dsp:spPr>
        <a:xfrm>
          <a:off x="1703155" y="228096"/>
          <a:ext cx="326554" cy="382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03155" y="228096"/>
        <a:ext cx="326554" cy="382007"/>
      </dsp:txXfrm>
    </dsp:sp>
    <dsp:sp modelId="{742D5753-1786-42C0-9702-86A160AA5014}">
      <dsp:nvSpPr>
        <dsp:cNvPr id="0" name=""/>
        <dsp:cNvSpPr/>
      </dsp:nvSpPr>
      <dsp:spPr>
        <a:xfrm>
          <a:off x="2165261" y="0"/>
          <a:ext cx="1540353" cy="838200"/>
        </a:xfrm>
        <a:prstGeom prst="roundRect">
          <a:avLst>
            <a:gd name="adj" fmla="val 10000"/>
          </a:avLst>
        </a:prstGeom>
        <a:solidFill>
          <a:srgbClr val="EB82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Aspiration</a:t>
          </a:r>
          <a:endParaRPr lang="en-US" sz="2000" kern="1200" dirty="0"/>
        </a:p>
      </dsp:txBody>
      <dsp:txXfrm>
        <a:off x="2165261" y="0"/>
        <a:ext cx="1540353" cy="838200"/>
      </dsp:txXfrm>
    </dsp:sp>
    <dsp:sp modelId="{51FEF3E6-4C2D-453F-8E3A-65A3A6A37E9C}">
      <dsp:nvSpPr>
        <dsp:cNvPr id="0" name=""/>
        <dsp:cNvSpPr/>
      </dsp:nvSpPr>
      <dsp:spPr>
        <a:xfrm>
          <a:off x="3846012" y="228096"/>
          <a:ext cx="297641" cy="382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846012" y="228096"/>
        <a:ext cx="297641" cy="382007"/>
      </dsp:txXfrm>
    </dsp:sp>
    <dsp:sp modelId="{BE28A885-F1BE-44C2-B1CF-A7F35185EFDE}">
      <dsp:nvSpPr>
        <dsp:cNvPr id="0" name=""/>
        <dsp:cNvSpPr/>
      </dsp:nvSpPr>
      <dsp:spPr>
        <a:xfrm>
          <a:off x="4267203" y="0"/>
          <a:ext cx="1765476" cy="838200"/>
        </a:xfrm>
        <a:prstGeom prst="roundRect">
          <a:avLst>
            <a:gd name="adj" fmla="val 10000"/>
          </a:avLst>
        </a:prstGeom>
        <a:solidFill>
          <a:srgbClr val="EB82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Emulsification</a:t>
          </a:r>
          <a:endParaRPr lang="en-US" sz="2000" kern="1200" dirty="0"/>
        </a:p>
      </dsp:txBody>
      <dsp:txXfrm>
        <a:off x="4267203" y="0"/>
        <a:ext cx="1765476" cy="83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F937A-8F30-45DF-ACEE-46A02BC1CA25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A1BDD-AD5A-4D5D-A9C8-B9C81F617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BDD-AD5A-4D5D-A9C8-B9C81F6176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894F-B1FA-4A9A-8FCB-E7035EDEC32C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1FF10-1875-4B1A-AC0E-E0C186FF01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894F-B1FA-4A9A-8FCB-E7035EDEC32C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1FF10-1875-4B1A-AC0E-E0C186FF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894F-B1FA-4A9A-8FCB-E7035EDEC32C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1FF10-1875-4B1A-AC0E-E0C186FF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894F-B1FA-4A9A-8FCB-E7035EDEC32C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1FF10-1875-4B1A-AC0E-E0C186FF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894F-B1FA-4A9A-8FCB-E7035EDEC32C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1FF10-1875-4B1A-AC0E-E0C186FF01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894F-B1FA-4A9A-8FCB-E7035EDEC32C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1FF10-1875-4B1A-AC0E-E0C186FF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894F-B1FA-4A9A-8FCB-E7035EDEC32C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1FF10-1875-4B1A-AC0E-E0C186FF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894F-B1FA-4A9A-8FCB-E7035EDEC32C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1FF10-1875-4B1A-AC0E-E0C186FF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894F-B1FA-4A9A-8FCB-E7035EDEC32C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1FF10-1875-4B1A-AC0E-E0C186FF01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894F-B1FA-4A9A-8FCB-E7035EDEC32C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1FF10-1875-4B1A-AC0E-E0C186FF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894F-B1FA-4A9A-8FCB-E7035EDEC32C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1FF10-1875-4B1A-AC0E-E0C186FF01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6F6894F-B1FA-4A9A-8FCB-E7035EDEC32C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C1FF10-1875-4B1A-AC0E-E0C186FF01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 n videos\My Snapshots\Eye Scapes - 01.jpg"/>
          <p:cNvPicPr>
            <a:picLocks noChangeAspect="1" noChangeArrowheads="1"/>
          </p:cNvPicPr>
          <p:nvPr/>
        </p:nvPicPr>
        <p:blipFill>
          <a:blip r:embed="rId3" cstate="print">
            <a:lum bright="7000" contrast="5000"/>
          </a:blip>
          <a:srcRect/>
          <a:stretch>
            <a:fillRect/>
          </a:stretch>
        </p:blipFill>
        <p:spPr bwMode="auto">
          <a:xfrm>
            <a:off x="457200" y="304800"/>
            <a:ext cx="8153400" cy="624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077200" cy="2133599"/>
          </a:xfrm>
          <a:ln w="57150">
            <a:noFill/>
          </a:ln>
        </p:spPr>
        <p:txBody>
          <a:bodyPr/>
          <a:lstStyle/>
          <a:p>
            <a:r>
              <a:rPr lang="en-US" sz="6400" dirty="0" smtClean="0">
                <a:solidFill>
                  <a:srgbClr val="00B0F0"/>
                </a:solidFill>
                <a:latin typeface="Cooper Black" pitchFamily="18" charset="0"/>
              </a:rPr>
              <a:t>SENILE</a:t>
            </a:r>
            <a:r>
              <a:rPr lang="en-US" sz="5400" dirty="0" smtClean="0">
                <a:solidFill>
                  <a:srgbClr val="00B0F0"/>
                </a:solidFill>
                <a:latin typeface="Cooper Black" pitchFamily="18" charset="0"/>
              </a:rPr>
              <a:t> </a:t>
            </a:r>
            <a:r>
              <a:rPr lang="en-US" sz="6000" dirty="0" smtClean="0">
                <a:solidFill>
                  <a:srgbClr val="00B0F0"/>
                </a:solidFill>
                <a:latin typeface="Cooper Black" pitchFamily="18" charset="0"/>
              </a:rPr>
              <a:t>CATARACT</a:t>
            </a:r>
            <a:endParaRPr lang="en-US" sz="6000" dirty="0">
              <a:solidFill>
                <a:srgbClr val="00B0F0"/>
              </a:solidFill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81400"/>
            <a:ext cx="7696200" cy="2514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  <a:bevelB w="38100" h="38100"/>
            </a:sp3d>
          </a:bodyPr>
          <a:lstStyle/>
          <a:p>
            <a:pPr algn="l"/>
            <a:r>
              <a:rPr lang="en-US" dirty="0" smtClean="0">
                <a:solidFill>
                  <a:srgbClr val="FFC000"/>
                </a:solidFill>
                <a:latin typeface="Snap ITC" pitchFamily="82" charset="0"/>
              </a:rPr>
              <a:t>BY :        </a:t>
            </a:r>
            <a:r>
              <a:rPr lang="en-US" sz="3600" dirty="0" err="1" smtClean="0">
                <a:solidFill>
                  <a:srgbClr val="FFC000"/>
                </a:solidFill>
                <a:latin typeface="Snap ITC"/>
              </a:rPr>
              <a:t>Azlizan</a:t>
            </a:r>
            <a:r>
              <a:rPr lang="en-US" sz="3600" dirty="0" smtClean="0">
                <a:solidFill>
                  <a:srgbClr val="FFC000"/>
                </a:solidFill>
                <a:latin typeface="Snap ITC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Snap ITC"/>
              </a:rPr>
              <a:t>Supian</a:t>
            </a:r>
            <a:endParaRPr lang="en-US" sz="3600" dirty="0" smtClean="0">
              <a:solidFill>
                <a:srgbClr val="FFC000"/>
              </a:solidFill>
              <a:latin typeface="Snap ITC"/>
            </a:endParaRPr>
          </a:p>
          <a:p>
            <a:pPr algn="l"/>
            <a:r>
              <a:rPr lang="en-US" sz="3600" dirty="0" smtClean="0">
                <a:solidFill>
                  <a:srgbClr val="FFC000"/>
                </a:solidFill>
                <a:latin typeface="Snap ITC"/>
              </a:rPr>
              <a:t>       </a:t>
            </a:r>
            <a:r>
              <a:rPr lang="en-US" sz="3600" dirty="0" err="1" smtClean="0">
                <a:solidFill>
                  <a:srgbClr val="FFC000"/>
                </a:solidFill>
                <a:latin typeface="Snap ITC"/>
              </a:rPr>
              <a:t>Safiyyah</a:t>
            </a:r>
            <a:r>
              <a:rPr lang="en-US" sz="3600" dirty="0" smtClean="0">
                <a:solidFill>
                  <a:srgbClr val="FFC000"/>
                </a:solidFill>
                <a:latin typeface="Snap ITC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Snap ITC"/>
              </a:rPr>
              <a:t>Aminudin</a:t>
            </a:r>
            <a:endParaRPr lang="en-US" sz="3600" dirty="0" smtClean="0">
              <a:solidFill>
                <a:srgbClr val="FFC000"/>
              </a:solidFill>
              <a:latin typeface="Snap ITC"/>
            </a:endParaRPr>
          </a:p>
          <a:p>
            <a:pPr algn="l"/>
            <a:r>
              <a:rPr lang="en-US" sz="3600" dirty="0" smtClean="0">
                <a:solidFill>
                  <a:srgbClr val="FFC000"/>
                </a:solidFill>
                <a:latin typeface="Snap ITC" pitchFamily="82" charset="0"/>
              </a:rPr>
              <a:t>     Nor </a:t>
            </a:r>
            <a:r>
              <a:rPr lang="en-US" sz="3600" dirty="0" err="1" smtClean="0">
                <a:solidFill>
                  <a:srgbClr val="FFC000"/>
                </a:solidFill>
                <a:latin typeface="Snap ITC" pitchFamily="82" charset="0"/>
              </a:rPr>
              <a:t>Aizah</a:t>
            </a:r>
            <a:r>
              <a:rPr lang="en-US" sz="3600" dirty="0" smtClean="0">
                <a:solidFill>
                  <a:srgbClr val="FFC000"/>
                </a:solidFill>
                <a:latin typeface="Snap ITC" pitchFamily="82" charset="0"/>
              </a:rPr>
              <a:t> Muhammad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6858000"/>
          </a:xfrm>
          <a:solidFill>
            <a:schemeClr val="accent4">
              <a:lumMod val="75000"/>
              <a:alpha val="88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2400"/>
            <a:ext cx="7848600" cy="65532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Berlin Sans FB Demi" pitchFamily="34" charset="0"/>
              </a:rPr>
              <a:t>SENILE NUCLEAR CATARACT</a:t>
            </a:r>
          </a:p>
          <a:p>
            <a:r>
              <a:rPr lang="en-US" sz="2000" b="1" dirty="0" smtClean="0">
                <a:latin typeface="+mj-lt"/>
              </a:rPr>
              <a:t>* As a result of nuclear sclerosis</a:t>
            </a:r>
          </a:p>
          <a:p>
            <a:r>
              <a:rPr lang="en-US" sz="2000" b="1" dirty="0" smtClean="0">
                <a:latin typeface="+mj-lt"/>
              </a:rPr>
              <a:t>* It takes a very long time to become mature</a:t>
            </a:r>
          </a:p>
          <a:p>
            <a:r>
              <a:rPr lang="en-US" sz="2000" b="1" dirty="0" smtClean="0">
                <a:latin typeface="+mj-lt"/>
              </a:rPr>
              <a:t>* No stage of </a:t>
            </a:r>
            <a:r>
              <a:rPr lang="en-US" sz="2000" b="1" dirty="0" err="1" smtClean="0">
                <a:latin typeface="+mj-lt"/>
              </a:rPr>
              <a:t>intumescent</a:t>
            </a:r>
            <a:r>
              <a:rPr lang="en-US" sz="2000" b="1" dirty="0" smtClean="0">
                <a:latin typeface="+mj-lt"/>
              </a:rPr>
              <a:t> or shrinkage</a:t>
            </a:r>
          </a:p>
          <a:p>
            <a:r>
              <a:rPr lang="en-US" sz="2000" b="1" dirty="0" smtClean="0">
                <a:latin typeface="+mj-lt"/>
              </a:rPr>
              <a:t>* Due to </a:t>
            </a:r>
            <a:r>
              <a:rPr lang="en-US" sz="2000" b="1" dirty="0" err="1" smtClean="0">
                <a:latin typeface="+mj-lt"/>
              </a:rPr>
              <a:t>melanini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deposition,it</a:t>
            </a:r>
            <a:r>
              <a:rPr lang="en-US" sz="2000" b="1" dirty="0" smtClean="0">
                <a:latin typeface="+mj-lt"/>
              </a:rPr>
              <a:t> appears </a:t>
            </a:r>
            <a:r>
              <a:rPr lang="en-US" sz="2000" b="1" dirty="0" err="1" smtClean="0">
                <a:latin typeface="+mj-lt"/>
              </a:rPr>
              <a:t>yellow,brown,deep</a:t>
            </a:r>
            <a:r>
              <a:rPr lang="en-US" sz="2000" b="1" dirty="0" smtClean="0">
                <a:latin typeface="+mj-lt"/>
              </a:rPr>
              <a:t>   </a:t>
            </a:r>
          </a:p>
          <a:p>
            <a:r>
              <a:rPr lang="en-US" sz="2000" b="1" dirty="0" smtClean="0">
                <a:latin typeface="+mj-lt"/>
              </a:rPr>
              <a:t>   brown and may be black in excessive melanin deposition</a:t>
            </a:r>
          </a:p>
          <a:p>
            <a:r>
              <a:rPr lang="en-US" sz="2000" b="1" dirty="0" smtClean="0">
                <a:latin typeface="+mj-lt"/>
              </a:rPr>
              <a:t>   ( </a:t>
            </a:r>
            <a:r>
              <a:rPr lang="en-US" sz="2000" b="1" dirty="0" err="1" smtClean="0">
                <a:latin typeface="+mj-lt"/>
              </a:rPr>
              <a:t>Cataracta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nigra</a:t>
            </a:r>
            <a:r>
              <a:rPr lang="en-US" sz="2000" b="1" dirty="0" smtClean="0">
                <a:latin typeface="+mj-lt"/>
              </a:rPr>
              <a:t> )</a:t>
            </a:r>
          </a:p>
          <a:p>
            <a:r>
              <a:rPr lang="en-US" sz="2000" b="1" dirty="0" smtClean="0">
                <a:latin typeface="+mj-lt"/>
              </a:rPr>
              <a:t>* Red reflex is seen peripherally around central black disc</a:t>
            </a:r>
            <a:endParaRPr lang="en-US" sz="2000" b="1" dirty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0"/>
            <a:ext cx="29718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1" name="Picture 1" descr="E:\pictures n videos\My Snapshots\nuclear_cataract.jpg"/>
          <p:cNvPicPr>
            <a:picLocks noChangeAspect="1" noChangeArrowheads="1"/>
          </p:cNvPicPr>
          <p:nvPr/>
        </p:nvPicPr>
        <p:blipFill>
          <a:blip r:embed="rId4" cstate="print">
            <a:lum contrast="32000"/>
          </a:blip>
          <a:srcRect/>
          <a:stretch>
            <a:fillRect/>
          </a:stretch>
        </p:blipFill>
        <p:spPr bwMode="auto">
          <a:xfrm>
            <a:off x="5562600" y="3886200"/>
            <a:ext cx="2209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4000" contrast="64000"/>
          </a:blip>
          <a:srcRect/>
          <a:stretch>
            <a:fillRect l="-8000"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6858000"/>
          </a:xfrm>
          <a:gradFill flip="none" rotWithShape="1">
            <a:gsLst>
              <a:gs pos="23000">
                <a:schemeClr val="bg1">
                  <a:lumMod val="75000"/>
                </a:schemeClr>
              </a:gs>
              <a:gs pos="39999">
                <a:srgbClr val="FFFFAF"/>
              </a:gs>
              <a:gs pos="70000">
                <a:srgbClr val="FFCCFF"/>
              </a:gs>
              <a:gs pos="100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 anchorCtr="0">
            <a:normAutofit/>
          </a:bodyPr>
          <a:lstStyle/>
          <a:p>
            <a:r>
              <a:rPr lang="en-US" sz="2800" b="1" u="sng" dirty="0" smtClean="0">
                <a:latin typeface="Berlin Sans FB Demi" pitchFamily="34" charset="0"/>
              </a:rPr>
              <a:t/>
            </a:r>
            <a:br>
              <a:rPr lang="en-US" sz="2800" b="1" u="sng" dirty="0" smtClean="0">
                <a:latin typeface="Berlin Sans FB Demi" pitchFamily="34" charset="0"/>
              </a:rPr>
            </a:br>
            <a:r>
              <a:rPr lang="en-US" sz="2800" b="1" u="sng" dirty="0" smtClean="0">
                <a:latin typeface="Berlin Sans FB Demi" pitchFamily="34" charset="0"/>
              </a:rPr>
              <a:t> CLINICAL PICTURE</a:t>
            </a:r>
            <a:br>
              <a:rPr lang="en-US" sz="2800" b="1" u="sng" dirty="0" smtClean="0">
                <a:latin typeface="Berlin Sans FB Demi" pitchFamily="34" charset="0"/>
              </a:rPr>
            </a:br>
            <a:r>
              <a:rPr lang="en-US" sz="2800" b="1" dirty="0" smtClean="0">
                <a:latin typeface="Berlin Sans FB Demi" pitchFamily="34" charset="0"/>
              </a:rPr>
              <a:t> </a:t>
            </a:r>
            <a:r>
              <a:rPr lang="en-US" sz="2800" dirty="0" smtClean="0">
                <a:latin typeface="Bauhaus 93" pitchFamily="82" charset="0"/>
              </a:rPr>
              <a:t>SYMPTOMS :</a:t>
            </a:r>
            <a:endParaRPr lang="en-US" sz="2800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924800" cy="541020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50000"/>
              </a:lnSpc>
              <a:buNone/>
            </a:pPr>
            <a:r>
              <a:rPr lang="en-MY" sz="2100" b="1" dirty="0" smtClean="0"/>
              <a:t>* Gradual progressive painless diminution of vision (never below H.M)</a:t>
            </a:r>
            <a:endParaRPr lang="en-US" sz="2100" b="1" dirty="0" smtClean="0"/>
          </a:p>
          <a:p>
            <a:pPr lvl="0">
              <a:lnSpc>
                <a:spcPct val="150000"/>
              </a:lnSpc>
              <a:buNone/>
            </a:pPr>
            <a:r>
              <a:rPr lang="en-MY" sz="2100" b="1" dirty="0" smtClean="0"/>
              <a:t>* Night blindness in cortical cataract and day blindness in nuclear cataract.</a:t>
            </a:r>
            <a:endParaRPr lang="en-US" sz="2100" b="1" dirty="0" smtClean="0"/>
          </a:p>
          <a:p>
            <a:pPr lvl="0">
              <a:lnSpc>
                <a:spcPct val="150000"/>
              </a:lnSpc>
              <a:buNone/>
            </a:pPr>
            <a:r>
              <a:rPr lang="en-MY" sz="2100" b="1" dirty="0" smtClean="0"/>
              <a:t>* Fixed black spots in the field of vision.</a:t>
            </a:r>
            <a:endParaRPr lang="en-US" sz="2100" b="1" dirty="0" smtClean="0"/>
          </a:p>
          <a:p>
            <a:pPr lvl="0">
              <a:lnSpc>
                <a:spcPct val="150000"/>
              </a:lnSpc>
              <a:buNone/>
            </a:pPr>
            <a:r>
              <a:rPr lang="en-MY" sz="2100" b="1" dirty="0" smtClean="0"/>
              <a:t>* </a:t>
            </a:r>
            <a:r>
              <a:rPr lang="en-MY" sz="2100" b="1" dirty="0" err="1" smtClean="0"/>
              <a:t>Uniocular</a:t>
            </a:r>
            <a:r>
              <a:rPr lang="en-MY" sz="2100" b="1" dirty="0" smtClean="0"/>
              <a:t> </a:t>
            </a:r>
            <a:r>
              <a:rPr lang="en-MY" sz="2100" b="1" dirty="0" err="1" smtClean="0"/>
              <a:t>diplopia</a:t>
            </a:r>
            <a:r>
              <a:rPr lang="en-MY" sz="2100" b="1" dirty="0" smtClean="0"/>
              <a:t> or </a:t>
            </a:r>
            <a:r>
              <a:rPr lang="en-MY" sz="2100" b="1" dirty="0" err="1" smtClean="0"/>
              <a:t>polyopia</a:t>
            </a:r>
            <a:r>
              <a:rPr lang="en-MY" sz="2100" b="1" dirty="0" smtClean="0"/>
              <a:t> (incipient cataract).</a:t>
            </a:r>
            <a:endParaRPr lang="en-US" sz="2100" b="1" dirty="0" smtClean="0"/>
          </a:p>
          <a:p>
            <a:pPr lvl="0">
              <a:lnSpc>
                <a:spcPct val="150000"/>
              </a:lnSpc>
              <a:buNone/>
            </a:pPr>
            <a:r>
              <a:rPr lang="en-MY" sz="2100" b="1" dirty="0" smtClean="0"/>
              <a:t>* Index myopia in nuclear cataract. This may improve </a:t>
            </a:r>
            <a:r>
              <a:rPr lang="en-MY" sz="2100" b="1" dirty="0" err="1" smtClean="0"/>
              <a:t>presbyopia</a:t>
            </a:r>
            <a:r>
              <a:rPr lang="en-MY" sz="2100" b="1" dirty="0" smtClean="0"/>
              <a:t> and the condition is referred to as second sight</a:t>
            </a:r>
            <a:endParaRPr lang="en-US" sz="2100" b="1" dirty="0" smtClean="0"/>
          </a:p>
          <a:p>
            <a:pPr lvl="0">
              <a:lnSpc>
                <a:spcPct val="150000"/>
              </a:lnSpc>
              <a:buNone/>
            </a:pPr>
            <a:r>
              <a:rPr lang="en-MY" sz="2100" b="1" dirty="0" smtClean="0"/>
              <a:t>* Index </a:t>
            </a:r>
            <a:r>
              <a:rPr lang="en-MY" sz="2100" b="1" dirty="0" err="1" smtClean="0"/>
              <a:t>hypermetropia</a:t>
            </a:r>
            <a:r>
              <a:rPr lang="en-MY" sz="2100" b="1" dirty="0" smtClean="0"/>
              <a:t> in cortical cataract.</a:t>
            </a:r>
            <a:endParaRPr lang="en-US" sz="2100" b="1" dirty="0" smtClean="0"/>
          </a:p>
          <a:p>
            <a:pPr lvl="0">
              <a:lnSpc>
                <a:spcPct val="150000"/>
              </a:lnSpc>
              <a:buNone/>
            </a:pPr>
            <a:r>
              <a:rPr lang="en-MY" sz="2100" b="1" dirty="0" smtClean="0"/>
              <a:t>* Halos around light in cortical cataract.</a:t>
            </a:r>
            <a:endParaRPr lang="en-US" sz="2100" b="1" dirty="0" smtClean="0"/>
          </a:p>
          <a:p>
            <a:pPr lvl="0">
              <a:lnSpc>
                <a:spcPct val="150000"/>
              </a:lnSpc>
              <a:buNone/>
            </a:pPr>
            <a:r>
              <a:rPr lang="en-MY" sz="2100" b="1" dirty="0" smtClean="0"/>
              <a:t>* Rapid diminution of vision in </a:t>
            </a:r>
            <a:r>
              <a:rPr lang="en-MY" sz="2100" b="1" dirty="0" err="1" smtClean="0"/>
              <a:t>intumescent</a:t>
            </a:r>
            <a:r>
              <a:rPr lang="en-MY" sz="2100" b="1" dirty="0" smtClean="0"/>
              <a:t> cataract.</a:t>
            </a:r>
            <a:endParaRPr lang="en-US" sz="2100" b="1" dirty="0" smtClean="0"/>
          </a:p>
          <a:p>
            <a:pPr lvl="0">
              <a:lnSpc>
                <a:spcPct val="150000"/>
              </a:lnSpc>
              <a:buNone/>
            </a:pPr>
            <a:r>
              <a:rPr lang="en-MY" sz="2100" b="1" dirty="0" smtClean="0"/>
              <a:t>* Red eye, headache, and ocular pain in </a:t>
            </a:r>
            <a:r>
              <a:rPr lang="en-MY" sz="2100" b="1" dirty="0" err="1" smtClean="0"/>
              <a:t>phacomorphic</a:t>
            </a:r>
            <a:r>
              <a:rPr lang="en-MY" sz="2100" b="1" dirty="0" smtClean="0"/>
              <a:t> or </a:t>
            </a:r>
            <a:r>
              <a:rPr lang="en-MY" sz="2100" b="1" dirty="0" err="1" smtClean="0"/>
              <a:t>phacolytic</a:t>
            </a:r>
            <a:r>
              <a:rPr lang="en-MY" sz="2100" b="1" dirty="0" smtClean="0"/>
              <a:t> glaucoma.</a:t>
            </a:r>
            <a:endParaRPr lang="en-US" sz="2100" b="1" dirty="0" smtClean="0"/>
          </a:p>
          <a:p>
            <a:pPr>
              <a:buNone/>
            </a:pPr>
            <a:r>
              <a:rPr lang="en-US" sz="2000" dirty="0" smtClean="0"/>
              <a:t>  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 bright="-29000" contras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59898"/>
            <a:ext cx="8458200" cy="706902"/>
          </a:xfrm>
        </p:spPr>
        <p:txBody>
          <a:bodyPr anchor="t" anchorCtr="0">
            <a:normAutofit/>
          </a:bodyPr>
          <a:lstStyle/>
          <a:p>
            <a:r>
              <a:rPr lang="en-US" sz="3600" b="1" dirty="0" smtClean="0">
                <a:solidFill>
                  <a:srgbClr val="0C1E22"/>
                </a:solidFill>
                <a:latin typeface="Berlin Sans FB Demi" pitchFamily="34" charset="0"/>
              </a:rPr>
              <a:t>SIGNS :</a:t>
            </a:r>
            <a:endParaRPr lang="en-US" sz="3600" b="1" dirty="0">
              <a:solidFill>
                <a:srgbClr val="0C1E22"/>
              </a:solidFill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8534400" cy="5638800"/>
          </a:xfrm>
        </p:spPr>
        <p:txBody>
          <a:bodyPr>
            <a:normAutofit/>
          </a:bodyPr>
          <a:lstStyle/>
          <a:p>
            <a:endParaRPr lang="en-US" sz="1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219199"/>
          <a:ext cx="8229600" cy="5216752"/>
        </p:xfrm>
        <a:graphic>
          <a:graphicData uri="http://schemas.openxmlformats.org/drawingml/2006/table">
            <a:tbl>
              <a:tblPr firstRow="1" bandRow="1">
                <a:effectLst>
                  <a:outerShdw blurRad="25400" dist="50800" algn="ctr" rotWithShape="0">
                    <a:schemeClr val="accent1">
                      <a:lumMod val="50000"/>
                    </a:schemeClr>
                  </a:outerShdw>
                </a:effectLst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924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Immature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Mature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Intumescent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Hypermature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81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V.A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Better than H.M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H.M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/>
                        <a:t>H.M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/>
                        <a:t>H.M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188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R.R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Black sectors against red background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Absent (</a:t>
                      </a:r>
                      <a:r>
                        <a:rPr lang="en-MY" sz="1400" b="1" dirty="0" err="1"/>
                        <a:t>grayish</a:t>
                      </a:r>
                      <a:r>
                        <a:rPr lang="en-MY" sz="1400" b="1" dirty="0"/>
                        <a:t> reflex)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Absent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/>
                        <a:t>Absent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81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Iris shadow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/>
                        <a:t>present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/>
                        <a:t>absent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absent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May be present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81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AC depth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/>
                        <a:t>Normal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/>
                        <a:t>Normal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/>
                        <a:t>Shallow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Deep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963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Pupil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/>
                        <a:t>RRR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/>
                        <a:t>RRR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/>
                        <a:t>Normal except with secondary closed angle glaucoma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RRR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81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Ant. capsule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/>
                        <a:t>Normal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/>
                        <a:t>Normal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/>
                        <a:t>Glistening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Thick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81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IOP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/>
                        <a:t>Normal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 dirty="0"/>
                        <a:t>High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MY" sz="1400" b="1"/>
                        <a:t>May be high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MY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95000"/>
            <a:lum bright="6000" contrast="3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52688" cy="6050280"/>
          </a:xfrm>
          <a:solidFill>
            <a:schemeClr val="accent1">
              <a:lumMod val="75000"/>
              <a:alpha val="37000"/>
            </a:schemeClr>
          </a:solidFill>
        </p:spPr>
        <p:txBody>
          <a:bodyPr anchor="t" anchorCtr="0">
            <a:normAutofit fontScale="90000"/>
          </a:bodyPr>
          <a:lstStyle/>
          <a:p>
            <a:r>
              <a:rPr lang="en-US" b="1" dirty="0" smtClean="0">
                <a:solidFill>
                  <a:srgbClr val="00133A"/>
                </a:solidFill>
              </a:rPr>
              <a:t>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DIFFERENTIAL DIAGNOSIS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rgbClr val="00133A"/>
                </a:solidFill>
              </a:rPr>
              <a:t/>
            </a:r>
            <a:br>
              <a:rPr lang="en-US" b="1" dirty="0" smtClean="0">
                <a:solidFill>
                  <a:srgbClr val="00133A"/>
                </a:solidFill>
              </a:rPr>
            </a:b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</a:rPr>
              <a:t>Immature cataract :</a:t>
            </a:r>
            <a:r>
              <a:rPr lang="en-US" sz="2400" b="1" dirty="0" smtClean="0">
                <a:solidFill>
                  <a:srgbClr val="0F141F"/>
                </a:solidFill>
              </a:rPr>
              <a:t/>
            </a:r>
            <a:br>
              <a:rPr lang="en-US" sz="2400" b="1" dirty="0" smtClean="0">
                <a:solidFill>
                  <a:srgbClr val="0F141F"/>
                </a:solidFill>
              </a:rPr>
            </a:b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solidFill>
                  <a:srgbClr val="EBE1FF"/>
                </a:solidFill>
              </a:rPr>
              <a:t>1) Senile sclerosis of the lens : The visual acuity is good and </a:t>
            </a:r>
            <a:br>
              <a:rPr lang="en-US" sz="2400" b="1" dirty="0" smtClean="0">
                <a:solidFill>
                  <a:srgbClr val="EBE1FF"/>
                </a:solidFill>
              </a:rPr>
            </a:br>
            <a:r>
              <a:rPr lang="en-US" sz="2400" b="1" dirty="0" smtClean="0">
                <a:solidFill>
                  <a:srgbClr val="EBE1FF"/>
                </a:solidFill>
              </a:rPr>
              <a:t>     red reflex is intact.</a:t>
            </a:r>
            <a:br>
              <a:rPr lang="en-US" sz="2400" b="1" dirty="0" smtClean="0">
                <a:solidFill>
                  <a:srgbClr val="EBE1FF"/>
                </a:solidFill>
              </a:rPr>
            </a:br>
            <a:r>
              <a:rPr lang="en-US" sz="2400" b="1" dirty="0" smtClean="0">
                <a:solidFill>
                  <a:srgbClr val="EBE1FF"/>
                </a:solidFill>
              </a:rPr>
              <a:t>2) From other causes of gradual painless diminution of </a:t>
            </a:r>
            <a:br>
              <a:rPr lang="en-US" sz="2400" b="1" dirty="0" smtClean="0">
                <a:solidFill>
                  <a:srgbClr val="EBE1FF"/>
                </a:solidFill>
              </a:rPr>
            </a:br>
            <a:r>
              <a:rPr lang="en-US" sz="2400" b="1" dirty="0" smtClean="0">
                <a:solidFill>
                  <a:srgbClr val="EBE1FF"/>
                </a:solidFill>
              </a:rPr>
              <a:t>     vision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</a:t>
            </a:r>
            <a:b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2000" b="1" dirty="0" smtClean="0">
                <a:solidFill>
                  <a:srgbClr val="0F141F"/>
                </a:solidFill>
              </a:rPr>
              <a:t> 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</a:rPr>
              <a:t>Mature cataract :  Grayish white cataract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rgbClr val="F8E0E0"/>
                </a:solidFill>
              </a:rPr>
              <a:t/>
            </a:r>
            <a:br>
              <a:rPr lang="en-US" sz="2000" b="1" dirty="0" smtClean="0">
                <a:solidFill>
                  <a:srgbClr val="F8E0E0"/>
                </a:solidFill>
              </a:rPr>
            </a:br>
            <a:r>
              <a:rPr lang="en-US" sz="2000" b="1" dirty="0" smtClean="0">
                <a:solidFill>
                  <a:srgbClr val="F8E0E0"/>
                </a:solidFill>
              </a:rPr>
              <a:t> </a:t>
            </a:r>
            <a:r>
              <a:rPr lang="en-US" sz="2400" b="1" dirty="0" smtClean="0">
                <a:solidFill>
                  <a:srgbClr val="EBE1FF"/>
                </a:solidFill>
              </a:rPr>
              <a:t>1) Complicated cataract which appears chalky white</a:t>
            </a:r>
            <a:br>
              <a:rPr lang="en-US" sz="2400" b="1" dirty="0" smtClean="0">
                <a:solidFill>
                  <a:srgbClr val="EBE1FF"/>
                </a:solidFill>
              </a:rPr>
            </a:br>
            <a:r>
              <a:rPr lang="en-US" sz="2000" b="1" dirty="0" smtClean="0">
                <a:solidFill>
                  <a:srgbClr val="EBE1FF"/>
                </a:solidFill>
              </a:rPr>
              <a:t/>
            </a:r>
            <a:br>
              <a:rPr lang="en-US" sz="2000" b="1" dirty="0" smtClean="0">
                <a:solidFill>
                  <a:srgbClr val="EBE1FF"/>
                </a:solidFill>
              </a:rPr>
            </a:br>
            <a:r>
              <a:rPr lang="en-US" b="1" dirty="0" smtClean="0">
                <a:solidFill>
                  <a:srgbClr val="EBE1FF"/>
                </a:solidFill>
              </a:rPr>
              <a:t> </a:t>
            </a:r>
            <a:endParaRPr lang="en-US" sz="2000" b="1" dirty="0">
              <a:solidFill>
                <a:srgbClr val="EB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4000" contrast="12000"/>
          </a:blip>
          <a:srcRect/>
          <a:stretch>
            <a:fillRect l="-44000"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6858000"/>
          </a:xfr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91000">
                <a:srgbClr val="FEDD8A"/>
              </a:gs>
              <a:gs pos="21001">
                <a:srgbClr val="80ECA4"/>
              </a:gs>
              <a:gs pos="63000">
                <a:schemeClr val="accent2">
                  <a:lumMod val="60000"/>
                  <a:lumOff val="40000"/>
                </a:schemeClr>
              </a:gs>
              <a:gs pos="67000">
                <a:srgbClr val="FED87A"/>
              </a:gs>
              <a:gs pos="69000">
                <a:schemeClr val="accent2">
                  <a:lumMod val="60000"/>
                  <a:lumOff val="40000"/>
                </a:schemeClr>
              </a:gs>
              <a:gs pos="82001">
                <a:srgbClr val="3CB679"/>
              </a:gs>
              <a:gs pos="11000">
                <a:srgbClr val="66CC99"/>
              </a:gs>
            </a:gsLst>
            <a:lin ang="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04800"/>
            <a:ext cx="7714488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Berlin Sans FB Demi" pitchFamily="34" charset="0"/>
              </a:rPr>
              <a:t>THE CHOICE OF OPERATION</a:t>
            </a:r>
          </a:p>
          <a:p>
            <a:pPr>
              <a:buNone/>
            </a:pPr>
            <a:r>
              <a:rPr lang="en-US" sz="1800" b="1" u="sng" dirty="0" err="1" smtClean="0"/>
              <a:t>Extracapsular</a:t>
            </a:r>
            <a:r>
              <a:rPr lang="en-US" sz="1800" b="1" u="sng" dirty="0" smtClean="0"/>
              <a:t> Cataract Extraction (ECCE)</a:t>
            </a:r>
          </a:p>
          <a:p>
            <a:pPr>
              <a:buNone/>
            </a:pPr>
            <a:r>
              <a:rPr lang="en-US" sz="1800" b="1" dirty="0" smtClean="0"/>
              <a:t>* </a:t>
            </a:r>
            <a:r>
              <a:rPr lang="en-US" sz="1800" dirty="0" smtClean="0"/>
              <a:t>The operation of choice for routine cataract extraction.</a:t>
            </a:r>
            <a:r>
              <a:rPr lang="en-US" sz="1800" b="1" dirty="0" smtClean="0"/>
              <a:t> </a:t>
            </a:r>
          </a:p>
          <a:p>
            <a:pPr>
              <a:buNone/>
            </a:pPr>
            <a:r>
              <a:rPr lang="en-MY" sz="1800" dirty="0" smtClean="0"/>
              <a:t>* ECCE involves the removal of the lens nucleus through an opening in </a:t>
            </a:r>
          </a:p>
          <a:p>
            <a:pPr>
              <a:buNone/>
            </a:pPr>
            <a:r>
              <a:rPr lang="en-MY" sz="1800" dirty="0" smtClean="0"/>
              <a:t>   the anterior capsule with retention of the integrity of the posterior capsule.</a:t>
            </a:r>
            <a:endParaRPr lang="en-US" sz="1800" b="1" dirty="0" smtClean="0"/>
          </a:p>
          <a:p>
            <a:pPr>
              <a:buNone/>
            </a:pPr>
            <a:r>
              <a:rPr lang="en-MY" sz="1800" dirty="0" smtClean="0"/>
              <a:t>* ECCE possesses a number of advantages over ICCE, most of which are </a:t>
            </a:r>
          </a:p>
          <a:p>
            <a:pPr>
              <a:buNone/>
            </a:pPr>
            <a:r>
              <a:rPr lang="en-MY" sz="1800" dirty="0" smtClean="0"/>
              <a:t>   related to an intact posterior capsule, as follows:</a:t>
            </a:r>
          </a:p>
          <a:p>
            <a:pPr>
              <a:buNone/>
            </a:pPr>
            <a:endParaRPr lang="en-MY" sz="1800" dirty="0" smtClean="0"/>
          </a:p>
          <a:p>
            <a:pPr marL="425196" indent="-342900">
              <a:buNone/>
            </a:pPr>
            <a:r>
              <a:rPr lang="en-MY" sz="1800" dirty="0" smtClean="0"/>
              <a:t>1) Small incision with less postoperative astigmatism</a:t>
            </a:r>
          </a:p>
          <a:p>
            <a:pPr marL="425196" indent="-342900">
              <a:buNone/>
            </a:pPr>
            <a:r>
              <a:rPr lang="en-MY" sz="1800" dirty="0" smtClean="0"/>
              <a:t>2) Less incidence of :</a:t>
            </a:r>
          </a:p>
          <a:p>
            <a:pPr marL="425196" indent="-342900">
              <a:buNone/>
            </a:pPr>
            <a:r>
              <a:rPr lang="en-MY" sz="1800" dirty="0" smtClean="0"/>
              <a:t>    -Vitreous loss</a:t>
            </a:r>
          </a:p>
          <a:p>
            <a:pPr marL="425196" indent="-342900">
              <a:buNone/>
            </a:pPr>
            <a:r>
              <a:rPr lang="en-MY" sz="1800" dirty="0" smtClean="0"/>
              <a:t>    -Infection</a:t>
            </a:r>
          </a:p>
          <a:p>
            <a:pPr marL="425196" indent="-342900">
              <a:buNone/>
            </a:pPr>
            <a:r>
              <a:rPr lang="en-MY" sz="1800" dirty="0" smtClean="0"/>
              <a:t>    -Glaucoma</a:t>
            </a:r>
          </a:p>
          <a:p>
            <a:pPr marL="425196" indent="-342900">
              <a:buNone/>
            </a:pPr>
            <a:r>
              <a:rPr lang="en-MY" sz="1800" dirty="0" smtClean="0"/>
              <a:t>    -</a:t>
            </a:r>
            <a:r>
              <a:rPr lang="en-MY" sz="1800" dirty="0" err="1" smtClean="0"/>
              <a:t>Cystoid</a:t>
            </a:r>
            <a:r>
              <a:rPr lang="en-MY" sz="1800" dirty="0" smtClean="0"/>
              <a:t> macular </a:t>
            </a:r>
            <a:r>
              <a:rPr lang="en-MY" sz="1800" dirty="0" err="1" smtClean="0"/>
              <a:t>edema</a:t>
            </a:r>
            <a:endParaRPr lang="en-MY" sz="1800" dirty="0" smtClean="0"/>
          </a:p>
          <a:p>
            <a:pPr marL="425196" indent="-342900">
              <a:buNone/>
            </a:pPr>
            <a:r>
              <a:rPr lang="en-MY" sz="1800" dirty="0" smtClean="0"/>
              <a:t>    -Retinal detachment</a:t>
            </a:r>
            <a:endParaRPr lang="en-US" sz="1800" dirty="0" smtClean="0"/>
          </a:p>
          <a:p>
            <a:pPr marL="425196" indent="-342900">
              <a:buNone/>
            </a:pPr>
            <a:r>
              <a:rPr lang="en-US" sz="1800" dirty="0" smtClean="0"/>
              <a:t>3) Allows implantation of posterior chamber IOL</a:t>
            </a:r>
          </a:p>
          <a:p>
            <a:pPr marL="425196" indent="-342900">
              <a:buNone/>
            </a:pPr>
            <a:endParaRPr lang="en-MY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4000" contrast="12000"/>
          </a:blip>
          <a:srcRect/>
          <a:stretch>
            <a:fillRect l="-42000"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6858000"/>
          </a:xfr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91000">
                <a:srgbClr val="FEDD8A"/>
              </a:gs>
              <a:gs pos="21001">
                <a:srgbClr val="80ECA4"/>
              </a:gs>
              <a:gs pos="63000">
                <a:schemeClr val="accent2">
                  <a:lumMod val="60000"/>
                  <a:lumOff val="40000"/>
                </a:schemeClr>
              </a:gs>
              <a:gs pos="67000">
                <a:srgbClr val="FED87A"/>
              </a:gs>
              <a:gs pos="69000">
                <a:schemeClr val="accent2">
                  <a:lumMod val="60000"/>
                  <a:lumOff val="40000"/>
                </a:schemeClr>
              </a:gs>
              <a:gs pos="82001">
                <a:srgbClr val="3CB679"/>
              </a:gs>
              <a:gs pos="11000">
                <a:srgbClr val="66CC99"/>
              </a:gs>
            </a:gsLst>
            <a:lin ang="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04800"/>
            <a:ext cx="7714488" cy="63246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MY" sz="1800" dirty="0" smtClean="0"/>
          </a:p>
          <a:p>
            <a:pPr lvl="1">
              <a:buNone/>
            </a:pPr>
            <a:r>
              <a:rPr lang="en-MY" sz="1800" dirty="0" smtClean="0"/>
              <a:t>The main requirement for a successful ECCE and posterior capsule</a:t>
            </a:r>
          </a:p>
          <a:p>
            <a:pPr lvl="1">
              <a:buNone/>
            </a:pPr>
            <a:r>
              <a:rPr lang="en-MY" sz="1800" dirty="0" smtClean="0"/>
              <a:t> IOL implantation is </a:t>
            </a:r>
            <a:r>
              <a:rPr lang="en-MY" sz="1800" dirty="0" err="1" smtClean="0"/>
              <a:t>zonular</a:t>
            </a:r>
            <a:r>
              <a:rPr lang="en-MY" sz="1800" dirty="0" smtClean="0"/>
              <a:t> integrity. As such, when </a:t>
            </a:r>
            <a:r>
              <a:rPr lang="en-MY" sz="1800" dirty="0" err="1" smtClean="0"/>
              <a:t>zonular</a:t>
            </a:r>
            <a:r>
              <a:rPr lang="en-MY" sz="1800" dirty="0" smtClean="0"/>
              <a:t> support</a:t>
            </a:r>
          </a:p>
          <a:p>
            <a:pPr lvl="1">
              <a:buNone/>
            </a:pPr>
            <a:r>
              <a:rPr lang="en-MY" sz="1800" dirty="0" smtClean="0"/>
              <a:t> is insufficient or appears suspect to allow a safe removal of the cataract </a:t>
            </a:r>
          </a:p>
          <a:p>
            <a:pPr lvl="1">
              <a:buNone/>
            </a:pPr>
            <a:r>
              <a:rPr lang="en-MY" sz="1800" dirty="0" smtClean="0"/>
              <a:t>via ECCE, ICCE or pars </a:t>
            </a:r>
            <a:r>
              <a:rPr lang="en-MY" sz="1800" dirty="0" err="1" smtClean="0"/>
              <a:t>plana</a:t>
            </a:r>
            <a:r>
              <a:rPr lang="en-MY" sz="1800" dirty="0" smtClean="0"/>
              <a:t> </a:t>
            </a:r>
            <a:r>
              <a:rPr lang="en-MY" sz="1800" dirty="0" err="1" smtClean="0"/>
              <a:t>lensectomy</a:t>
            </a:r>
            <a:r>
              <a:rPr lang="en-MY" sz="1800" dirty="0" smtClean="0"/>
              <a:t> should be considered.</a:t>
            </a:r>
            <a:endParaRPr lang="en-US" sz="1800" dirty="0" smtClean="0"/>
          </a:p>
          <a:p>
            <a:pPr marL="425196" indent="-342900">
              <a:buNone/>
            </a:pPr>
            <a:endParaRPr lang="en-MY" sz="18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3622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7000" contrast="15000"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6858000"/>
          </a:xfrm>
          <a:solidFill>
            <a:srgbClr val="FED05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"/>
            <a:ext cx="7848600" cy="65532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>
                <a:latin typeface="Berlin Sans FB Demi" pitchFamily="34" charset="0"/>
              </a:rPr>
              <a:t>PHACOEMULSIFICATION</a:t>
            </a:r>
          </a:p>
          <a:p>
            <a:pPr>
              <a:buNone/>
            </a:pPr>
            <a:endParaRPr lang="en-US" sz="2800" b="1" u="sng" dirty="0" smtClean="0">
              <a:latin typeface="Berlin Sans FB Demi" pitchFamily="34" charset="0"/>
            </a:endParaRPr>
          </a:p>
          <a:p>
            <a:pPr>
              <a:buNone/>
            </a:pPr>
            <a:endParaRPr lang="en-US" sz="2800" b="1" u="sng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en-US" sz="2000" dirty="0" err="1" smtClean="0">
                <a:latin typeface="+mj-lt"/>
              </a:rPr>
              <a:t>Phacoemulsification</a:t>
            </a:r>
            <a:r>
              <a:rPr lang="en-US" sz="2000" dirty="0" smtClean="0">
                <a:latin typeface="+mj-lt"/>
              </a:rPr>
              <a:t> has the following advantages over ECCE :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1) Small incision ( </a:t>
            </a:r>
            <a:r>
              <a:rPr lang="en-US" sz="2000" dirty="0" err="1" smtClean="0">
                <a:latin typeface="+mj-lt"/>
              </a:rPr>
              <a:t>sutureless</a:t>
            </a:r>
            <a:r>
              <a:rPr lang="en-US" sz="2000" dirty="0" smtClean="0">
                <a:latin typeface="+mj-lt"/>
              </a:rPr>
              <a:t> )</a:t>
            </a:r>
          </a:p>
          <a:p>
            <a:pPr marL="539496" indent="-457200">
              <a:buNone/>
            </a:pPr>
            <a:r>
              <a:rPr lang="en-US" sz="2000" dirty="0" smtClean="0">
                <a:latin typeface="+mj-lt"/>
              </a:rPr>
              <a:t>2) Foldable ( Acrylic or Silicone IOL implantation )</a:t>
            </a:r>
          </a:p>
          <a:p>
            <a:pPr marL="539496" indent="-457200">
              <a:buNone/>
            </a:pPr>
            <a:r>
              <a:rPr lang="en-US" sz="2000" dirty="0" smtClean="0">
                <a:latin typeface="+mj-lt"/>
              </a:rPr>
              <a:t>3) Less astigmatism</a:t>
            </a:r>
          </a:p>
          <a:p>
            <a:pPr marL="539496" indent="-457200">
              <a:buNone/>
            </a:pPr>
            <a:r>
              <a:rPr lang="en-US" sz="2000" dirty="0" smtClean="0">
                <a:latin typeface="+mj-lt"/>
              </a:rPr>
              <a:t>4) Rapid visual recovery</a:t>
            </a:r>
          </a:p>
          <a:p>
            <a:pPr marL="539496" indent="-457200">
              <a:buNone/>
            </a:pPr>
            <a:endParaRPr lang="en-US" sz="20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905000" y="762000"/>
          <a:ext cx="6096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581400"/>
            <a:ext cx="5410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4000" contrast="2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6858000"/>
          </a:xfrm>
          <a:solidFill>
            <a:srgbClr val="CCFF6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"/>
            <a:ext cx="7848600" cy="6553200"/>
          </a:xfrm>
        </p:spPr>
        <p:txBody>
          <a:bodyPr/>
          <a:lstStyle/>
          <a:p>
            <a:pPr lvl="1">
              <a:buNone/>
            </a:pPr>
            <a:endParaRPr lang="en-MY" sz="1800" u="sng" dirty="0" smtClean="0"/>
          </a:p>
          <a:p>
            <a:pPr lvl="1">
              <a:buNone/>
            </a:pPr>
            <a:r>
              <a:rPr lang="en-MY" sz="2000" u="sng" dirty="0" smtClean="0">
                <a:latin typeface="Berlin Sans FB Demi" pitchFamily="34" charset="0"/>
              </a:rPr>
              <a:t>The major </a:t>
            </a:r>
            <a:r>
              <a:rPr lang="en-MY" sz="2000" u="sng" dirty="0" err="1" smtClean="0">
                <a:latin typeface="Berlin Sans FB Demi" pitchFamily="34" charset="0"/>
              </a:rPr>
              <a:t>intraoperative</a:t>
            </a:r>
            <a:r>
              <a:rPr lang="en-MY" sz="2000" u="sng" dirty="0" smtClean="0">
                <a:latin typeface="Berlin Sans FB Demi" pitchFamily="34" charset="0"/>
              </a:rPr>
              <a:t> complications encountered </a:t>
            </a:r>
          </a:p>
          <a:p>
            <a:pPr lvl="1">
              <a:buNone/>
            </a:pPr>
            <a:r>
              <a:rPr lang="en-MY" sz="2000" u="sng" dirty="0" smtClean="0">
                <a:latin typeface="Berlin Sans FB Demi" pitchFamily="34" charset="0"/>
              </a:rPr>
              <a:t>during cataract surgery: </a:t>
            </a:r>
            <a:r>
              <a:rPr lang="en-MY" sz="1800" dirty="0" smtClean="0"/>
              <a:t> </a:t>
            </a:r>
            <a:endParaRPr lang="en-US" sz="1800" dirty="0" smtClean="0"/>
          </a:p>
          <a:p>
            <a:pPr lvl="1">
              <a:buNone/>
            </a:pPr>
            <a:r>
              <a:rPr lang="en-MY" sz="1800" dirty="0" smtClean="0"/>
              <a:t>* Expulsive </a:t>
            </a:r>
            <a:r>
              <a:rPr lang="en-MY" sz="1800" dirty="0" err="1" smtClean="0"/>
              <a:t>choroidal</a:t>
            </a:r>
            <a:r>
              <a:rPr lang="en-MY" sz="1800" dirty="0" smtClean="0"/>
              <a:t> </a:t>
            </a:r>
            <a:r>
              <a:rPr lang="en-MY" sz="1800" dirty="0" err="1" smtClean="0"/>
              <a:t>hemorrhage</a:t>
            </a:r>
            <a:r>
              <a:rPr lang="en-MY" sz="1800" dirty="0" smtClean="0"/>
              <a:t>                          * Corneal </a:t>
            </a:r>
            <a:r>
              <a:rPr lang="en-MY" sz="1800" dirty="0" err="1" smtClean="0"/>
              <a:t>edema</a:t>
            </a:r>
            <a:endParaRPr lang="en-MY" sz="1800" dirty="0" smtClean="0"/>
          </a:p>
          <a:p>
            <a:pPr lvl="1">
              <a:buNone/>
            </a:pPr>
            <a:r>
              <a:rPr lang="en-MY" sz="1800" dirty="0" smtClean="0"/>
              <a:t>* Shallow or flat anterior chamber                         * Retained lens material</a:t>
            </a:r>
            <a:endParaRPr lang="en-US" sz="1800" dirty="0" smtClean="0"/>
          </a:p>
          <a:p>
            <a:pPr lvl="1">
              <a:buNone/>
            </a:pPr>
            <a:r>
              <a:rPr lang="en-MY" sz="1800" dirty="0" smtClean="0"/>
              <a:t>* </a:t>
            </a:r>
            <a:r>
              <a:rPr lang="en-MY" sz="1800" dirty="0" err="1" smtClean="0"/>
              <a:t>Suprachoroidal</a:t>
            </a:r>
            <a:r>
              <a:rPr lang="en-MY" sz="1800" dirty="0" smtClean="0"/>
              <a:t> </a:t>
            </a:r>
            <a:r>
              <a:rPr lang="en-MY" sz="1800" dirty="0" err="1" smtClean="0"/>
              <a:t>hemorrhage</a:t>
            </a:r>
            <a:r>
              <a:rPr lang="en-MY" sz="1800" dirty="0" smtClean="0"/>
              <a:t> or effusion               * Capsular rupture</a:t>
            </a:r>
            <a:endParaRPr lang="en-US" sz="1800" dirty="0" smtClean="0"/>
          </a:p>
          <a:p>
            <a:pPr lvl="1">
              <a:buNone/>
            </a:pPr>
            <a:r>
              <a:rPr lang="en-MY" sz="1800" dirty="0" smtClean="0"/>
              <a:t>* Vitreous disruption and incarceration into wound</a:t>
            </a:r>
          </a:p>
          <a:p>
            <a:pPr lvl="1">
              <a:buNone/>
            </a:pPr>
            <a:endParaRPr lang="en-US" sz="2000" u="sng" dirty="0" smtClean="0">
              <a:latin typeface="Berlin Sans FB Demi" pitchFamily="34" charset="0"/>
            </a:endParaRPr>
          </a:p>
          <a:p>
            <a:pPr lvl="1">
              <a:buNone/>
            </a:pPr>
            <a:r>
              <a:rPr lang="en-US" sz="2000" u="sng" dirty="0" smtClean="0">
                <a:latin typeface="Berlin Sans FB Demi" pitchFamily="34" charset="0"/>
              </a:rPr>
              <a:t>Postoperative complication</a:t>
            </a:r>
          </a:p>
          <a:p>
            <a:pPr lvl="1">
              <a:buNone/>
            </a:pPr>
            <a:r>
              <a:rPr lang="en-US" sz="1800" dirty="0" smtClean="0"/>
              <a:t>* Corneal edema                                          * Delayed formation of the AC</a:t>
            </a:r>
          </a:p>
          <a:p>
            <a:pPr lvl="1">
              <a:buNone/>
            </a:pPr>
            <a:r>
              <a:rPr lang="en-US" sz="1800" dirty="0" smtClean="0"/>
              <a:t>* Iris </a:t>
            </a:r>
            <a:r>
              <a:rPr lang="en-US" sz="1800" dirty="0" err="1" smtClean="0"/>
              <a:t>prolapse</a:t>
            </a:r>
            <a:r>
              <a:rPr lang="en-US" sz="1800" dirty="0" smtClean="0"/>
              <a:t>                                               * </a:t>
            </a:r>
            <a:r>
              <a:rPr lang="en-US" sz="1800" dirty="0" err="1" smtClean="0"/>
              <a:t>Hyphema</a:t>
            </a: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* </a:t>
            </a:r>
            <a:r>
              <a:rPr lang="en-US" sz="1800" dirty="0" err="1" smtClean="0"/>
              <a:t>Iridocyclitis</a:t>
            </a:r>
            <a:r>
              <a:rPr lang="en-US" sz="1800" dirty="0" smtClean="0"/>
              <a:t>                                                * 2ry glaucoma</a:t>
            </a:r>
          </a:p>
          <a:p>
            <a:pPr lvl="1">
              <a:buNone/>
            </a:pPr>
            <a:r>
              <a:rPr lang="en-US" sz="1800" dirty="0" smtClean="0"/>
              <a:t>* Drawn up pupil                                          * Retinal detachment ( late )</a:t>
            </a:r>
          </a:p>
          <a:p>
            <a:pPr lvl="1">
              <a:buNone/>
            </a:pPr>
            <a:r>
              <a:rPr lang="en-US" sz="1800" dirty="0" smtClean="0"/>
              <a:t>* </a:t>
            </a:r>
            <a:r>
              <a:rPr lang="en-US" sz="1800" dirty="0" err="1" smtClean="0"/>
              <a:t>Endophthalmitis</a:t>
            </a: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* </a:t>
            </a:r>
            <a:r>
              <a:rPr lang="en-US" sz="1800" dirty="0" err="1" smtClean="0"/>
              <a:t>Opacification</a:t>
            </a:r>
            <a:r>
              <a:rPr lang="en-US" sz="1800" dirty="0" smtClean="0"/>
              <a:t> of the posterior capsule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0" contrast="3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8610600" cy="1143000"/>
          </a:xfrm>
          <a:gradFill flip="none" rotWithShape="1">
            <a:gsLst>
              <a:gs pos="48000">
                <a:srgbClr val="C1DA70"/>
              </a:gs>
              <a:gs pos="23000">
                <a:srgbClr val="A2BF37"/>
              </a:gs>
              <a:gs pos="61000">
                <a:srgbClr val="C5D52B">
                  <a:alpha val="4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Goudy Stout" pitchFamily="18" charset="0"/>
              </a:rPr>
              <a:t>  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oudy Stout" pitchFamily="18" charset="0"/>
              </a:rPr>
              <a:t>DEFINITION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0772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rgbClr val="25300E"/>
                </a:solidFill>
                <a:latin typeface="Berlin Sans FB Demi" pitchFamily="34" charset="0"/>
              </a:rPr>
              <a:t>* Gradual </a:t>
            </a:r>
            <a:r>
              <a:rPr lang="en-US" sz="2400" dirty="0" err="1" smtClean="0">
                <a:solidFill>
                  <a:srgbClr val="25300E"/>
                </a:solidFill>
                <a:latin typeface="Berlin Sans FB Demi" pitchFamily="34" charset="0"/>
              </a:rPr>
              <a:t>opacification</a:t>
            </a:r>
            <a:r>
              <a:rPr lang="en-US" sz="2400" dirty="0" smtClean="0">
                <a:solidFill>
                  <a:srgbClr val="25300E"/>
                </a:solidFill>
                <a:latin typeface="Berlin Sans FB Demi" pitchFamily="34" charset="0"/>
              </a:rPr>
              <a:t> of the lens affecting old   people above 50 years old and not suffering   from local or systemic disease.</a:t>
            </a:r>
          </a:p>
          <a:p>
            <a:pPr>
              <a:buNone/>
            </a:pPr>
            <a:r>
              <a:rPr lang="en-US" sz="2400" dirty="0" smtClean="0">
                <a:solidFill>
                  <a:srgbClr val="25300E"/>
                </a:solidFill>
                <a:latin typeface="Berlin Sans FB Demi" pitchFamily="34" charset="0"/>
              </a:rPr>
              <a:t> * Usually bilateral and occurs equally in men and women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828800" y="3962400"/>
            <a:ext cx="2438400" cy="1676400"/>
          </a:xfrm>
          <a:prstGeom prst="ellipse">
            <a:avLst/>
          </a:prstGeom>
          <a:solidFill>
            <a:srgbClr val="8FCA5A"/>
          </a:solidFill>
          <a:ln>
            <a:solidFill>
              <a:srgbClr val="7BC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GRADUAL DIMINUTION OF VISION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4343400"/>
            <a:ext cx="2286000" cy="1600200"/>
          </a:xfrm>
          <a:prstGeom prst="ellipse">
            <a:avLst/>
          </a:prstGeom>
          <a:solidFill>
            <a:srgbClr val="8FCA5A"/>
          </a:solidFill>
          <a:ln>
            <a:solidFill>
              <a:srgbClr val="7BC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PROGRESSIVE COURSE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553200" y="4648200"/>
            <a:ext cx="2057400" cy="1600200"/>
          </a:xfrm>
          <a:prstGeom prst="ellipse">
            <a:avLst/>
          </a:prstGeom>
          <a:solidFill>
            <a:srgbClr val="8FCA5A"/>
          </a:solidFill>
          <a:ln>
            <a:solidFill>
              <a:srgbClr val="7BC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PAINLESS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" contrast="45000"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4294967295"/>
          </p:nvPr>
        </p:nvGraphicFramePr>
        <p:xfrm>
          <a:off x="1219200" y="0"/>
          <a:ext cx="765175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6000" contrast="3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6858000"/>
          </a:xfrm>
          <a:gradFill flip="none" rotWithShape="1">
            <a:gsLst>
              <a:gs pos="1000">
                <a:srgbClr val="F0F369"/>
              </a:gs>
              <a:gs pos="45000">
                <a:schemeClr val="accent1">
                  <a:lumMod val="60000"/>
                  <a:lumOff val="40000"/>
                </a:schemeClr>
              </a:gs>
              <a:gs pos="70000">
                <a:schemeClr val="accent5">
                  <a:lumMod val="20000"/>
                  <a:lumOff val="80000"/>
                </a:schemeClr>
              </a:gs>
              <a:gs pos="100000">
                <a:srgbClr val="FCC4E4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 anchorCtr="0"/>
          <a:lstStyle/>
          <a:p>
            <a:r>
              <a:rPr lang="en-US" sz="3600" b="1" dirty="0" smtClean="0">
                <a:latin typeface="Berlin Sans FB Demi" pitchFamily="34" charset="0"/>
              </a:rPr>
              <a:t/>
            </a:r>
            <a:br>
              <a:rPr lang="en-US" sz="3600" b="1" dirty="0" smtClean="0">
                <a:latin typeface="Berlin Sans FB Demi" pitchFamily="34" charset="0"/>
              </a:rPr>
            </a:br>
            <a:r>
              <a:rPr lang="en-US" sz="3600" b="1" dirty="0" smtClean="0">
                <a:latin typeface="Berlin Sans FB Demi" pitchFamily="34" charset="0"/>
              </a:rPr>
              <a:t>Incipient stage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* Wedge-shaped opacity with  apex directed toward the   </a:t>
            </a:r>
            <a:br>
              <a:rPr lang="en-US" sz="2400" dirty="0" smtClean="0"/>
            </a:br>
            <a:r>
              <a:rPr lang="en-US" sz="2400" dirty="0" smtClean="0"/>
              <a:t>  centre of the lens</a:t>
            </a:r>
            <a:br>
              <a:rPr lang="en-US" sz="2400" dirty="0" smtClean="0"/>
            </a:br>
            <a:r>
              <a:rPr lang="en-US" sz="2400" dirty="0" smtClean="0"/>
              <a:t>* Red reflex appears as black sectors against red background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124200"/>
            <a:ext cx="2722636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4000" contrast="22000"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6858000"/>
          </a:xfrm>
          <a:gradFill flip="none" rotWithShape="1">
            <a:gsLst>
              <a:gs pos="94000">
                <a:srgbClr val="FFFF81"/>
              </a:gs>
              <a:gs pos="45000">
                <a:srgbClr val="F3F682"/>
              </a:gs>
              <a:gs pos="70000">
                <a:srgbClr val="8CCF5F"/>
              </a:gs>
              <a:gs pos="100000">
                <a:srgbClr val="BEED69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anchor="t" anchorCtr="0">
            <a:normAutofit/>
          </a:bodyPr>
          <a:lstStyle/>
          <a:p>
            <a:r>
              <a:rPr lang="en-US" sz="3600" b="1" dirty="0" smtClean="0">
                <a:latin typeface="Berlin Sans FB Demi" pitchFamily="34" charset="0"/>
              </a:rPr>
              <a:t/>
            </a:r>
            <a:br>
              <a:rPr lang="en-US" sz="3600" b="1" dirty="0" smtClean="0">
                <a:latin typeface="Berlin Sans FB Demi" pitchFamily="34" charset="0"/>
              </a:rPr>
            </a:br>
            <a:r>
              <a:rPr lang="en-US" sz="3600" b="1" dirty="0" smtClean="0">
                <a:latin typeface="Berlin Sans FB Demi" pitchFamily="34" charset="0"/>
              </a:rPr>
              <a:t>Immature stage 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 Opacity of the entire cortex except for the superficial zone</a:t>
            </a:r>
            <a:br>
              <a:rPr lang="en-US" sz="2400" dirty="0" smtClean="0"/>
            </a:br>
            <a:r>
              <a:rPr lang="en-US" sz="2400" dirty="0" smtClean="0"/>
              <a:t>   under the capsule.</a:t>
            </a:r>
            <a:br>
              <a:rPr lang="en-US" sz="2400" dirty="0" smtClean="0"/>
            </a:br>
            <a:r>
              <a:rPr lang="en-US" sz="2400" dirty="0" smtClean="0"/>
              <a:t>* Grayish lens with iris shadow appearance.</a:t>
            </a:r>
            <a:br>
              <a:rPr lang="en-US" sz="2400" dirty="0" smtClean="0"/>
            </a:br>
            <a:r>
              <a:rPr lang="en-US" sz="2400" dirty="0" smtClean="0"/>
              <a:t>* Red reflex is markedly decrease</a:t>
            </a:r>
            <a:endParaRPr lang="en-US" sz="2400" dirty="0"/>
          </a:p>
        </p:txBody>
      </p:sp>
      <p:pic>
        <p:nvPicPr>
          <p:cNvPr id="9217" name="Picture 1" descr="E:\pictures n videos\My Snapshots\irisshadowcresent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895600" y="3429000"/>
            <a:ext cx="3352800" cy="2743200"/>
          </a:xfrm>
          <a:prstGeom prst="rect">
            <a:avLst/>
          </a:prstGeom>
          <a:gradFill>
            <a:gsLst>
              <a:gs pos="94000">
                <a:schemeClr val="accent2">
                  <a:lumMod val="40000"/>
                  <a:lumOff val="60000"/>
                </a:schemeClr>
              </a:gs>
              <a:gs pos="45000">
                <a:schemeClr val="accent5">
                  <a:lumMod val="20000"/>
                  <a:lumOff val="80000"/>
                </a:schemeClr>
              </a:gs>
              <a:gs pos="70000">
                <a:srgbClr val="FFFFB3"/>
              </a:gs>
              <a:gs pos="17000">
                <a:srgbClr val="FBB885"/>
              </a:gs>
            </a:gsLst>
            <a:path path="circle">
              <a:fillToRect l="100000" t="100000"/>
            </a:path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0" contrast="34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6858000"/>
          </a:xfrm>
          <a:solidFill>
            <a:schemeClr val="tx2">
              <a:lumMod val="20000"/>
              <a:lumOff val="80000"/>
              <a:alpha val="79000"/>
            </a:schemeClr>
          </a:solidFill>
        </p:spPr>
        <p:txBody>
          <a:bodyPr anchor="t" anchorCtr="0">
            <a:norm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600" b="1" dirty="0" err="1" smtClean="0">
                <a:latin typeface="Berlin Sans FB Demi" pitchFamily="34" charset="0"/>
              </a:rPr>
              <a:t>Intumescent</a:t>
            </a:r>
            <a:r>
              <a:rPr lang="en-US" sz="3600" b="1" dirty="0" smtClean="0">
                <a:latin typeface="Berlin Sans FB Demi" pitchFamily="34" charset="0"/>
              </a:rPr>
              <a:t> cataract 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 May occur or may not occur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 It may induce </a:t>
            </a:r>
            <a:r>
              <a:rPr lang="en-US" sz="2400" dirty="0" err="1" smtClean="0"/>
              <a:t>pupillary</a:t>
            </a:r>
            <a:r>
              <a:rPr lang="en-US" sz="2400" dirty="0" smtClean="0"/>
              <a:t> block ( </a:t>
            </a:r>
            <a:r>
              <a:rPr lang="en-US" sz="2400" dirty="0" err="1" smtClean="0"/>
              <a:t>phacomorphic</a:t>
            </a:r>
            <a:r>
              <a:rPr lang="en-US" sz="2400" dirty="0" smtClean="0"/>
              <a:t> ) </a:t>
            </a:r>
            <a:r>
              <a:rPr lang="en-US" sz="2400" dirty="0" err="1" smtClean="0"/>
              <a:t>glucoma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143000" y="1828800"/>
          <a:ext cx="6096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2819400"/>
            <a:ext cx="21336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0" contrast="17000"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152400"/>
            <a:ext cx="7848600" cy="6553200"/>
          </a:xfrm>
          <a:gradFill flip="none" rotWithShape="1">
            <a:gsLst>
              <a:gs pos="94000">
                <a:schemeClr val="accent1">
                  <a:lumMod val="60000"/>
                  <a:lumOff val="40000"/>
                </a:schemeClr>
              </a:gs>
              <a:gs pos="45000">
                <a:schemeClr val="bg1">
                  <a:lumMod val="85000"/>
                </a:schemeClr>
              </a:gs>
              <a:gs pos="70000">
                <a:schemeClr val="accent6">
                  <a:lumMod val="60000"/>
                  <a:lumOff val="40000"/>
                </a:schemeClr>
              </a:gs>
              <a:gs pos="17000">
                <a:schemeClr val="accent1">
                  <a:lumMod val="40000"/>
                  <a:lumOff val="60000"/>
                  <a:alpha val="94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endParaRPr lang="en-US" sz="3600" b="1" dirty="0" smtClean="0">
              <a:latin typeface="Berlin Sans FB Demi" pitchFamily="34" charset="0"/>
            </a:endParaRPr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Mature stage :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 Opacity reaches the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subcapsular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fibers &amp; lens appears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white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  Visual acuity is hand movement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  Grayish white red reflex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  No iris shadow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81400"/>
            <a:ext cx="28194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8000"/>
            <a:lum bright="-14000" contrast="19000"/>
          </a:blip>
          <a:srcRect/>
          <a:stretch>
            <a:fillRect l="-66000" t="-33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6858000"/>
          </a:xfrm>
          <a:gradFill flip="none" rotWithShape="1">
            <a:gsLst>
              <a:gs pos="94000">
                <a:schemeClr val="accent2">
                  <a:lumMod val="40000"/>
                  <a:lumOff val="60000"/>
                </a:schemeClr>
              </a:gs>
              <a:gs pos="45000">
                <a:schemeClr val="accent5">
                  <a:lumMod val="20000"/>
                  <a:lumOff val="80000"/>
                </a:schemeClr>
              </a:gs>
              <a:gs pos="70000">
                <a:srgbClr val="FFFFB3"/>
              </a:gs>
              <a:gs pos="17000">
                <a:srgbClr val="FBB885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t" anchorCtr="0">
            <a:normAutofit/>
          </a:bodyPr>
          <a:lstStyle/>
          <a:p>
            <a:pPr lvl="0"/>
            <a:r>
              <a:rPr lang="en-US" sz="3600" b="1" dirty="0" smtClean="0">
                <a:latin typeface="Berlin Sans FB Demi" pitchFamily="34" charset="0"/>
              </a:rPr>
              <a:t/>
            </a:r>
            <a:br>
              <a:rPr lang="en-US" sz="3600" b="1" dirty="0" smtClean="0">
                <a:latin typeface="Berlin Sans FB Demi" pitchFamily="34" charset="0"/>
              </a:rPr>
            </a:br>
            <a:r>
              <a:rPr lang="en-US" sz="3600" b="1" dirty="0" err="1" smtClean="0">
                <a:latin typeface="Berlin Sans FB Demi" pitchFamily="34" charset="0"/>
              </a:rPr>
              <a:t>Hypermature</a:t>
            </a:r>
            <a:r>
              <a:rPr lang="en-US" sz="3600" b="1" dirty="0" smtClean="0">
                <a:latin typeface="Berlin Sans FB Demi" pitchFamily="34" charset="0"/>
              </a:rPr>
              <a:t> stage :</a:t>
            </a:r>
            <a:br>
              <a:rPr lang="en-US" sz="3600" b="1" dirty="0" smtClean="0">
                <a:latin typeface="Berlin Sans FB Demi" pitchFamily="34" charset="0"/>
              </a:rPr>
            </a:br>
            <a:r>
              <a:rPr lang="en-US" sz="3600" b="1" dirty="0" smtClean="0">
                <a:latin typeface="Berlin Sans FB Demi" pitchFamily="34" charset="0"/>
              </a:rPr>
              <a:t/>
            </a:r>
            <a:br>
              <a:rPr lang="en-US" sz="3600" b="1" dirty="0" smtClean="0">
                <a:latin typeface="Berlin Sans FB Demi" pitchFamily="34" charset="0"/>
              </a:rPr>
            </a:br>
            <a:r>
              <a:rPr lang="en-US" sz="2400" b="1" dirty="0" smtClean="0">
                <a:latin typeface="Berlin Sans FB Demi" pitchFamily="34" charset="0"/>
              </a:rPr>
              <a:t/>
            </a:r>
            <a:br>
              <a:rPr lang="en-US" sz="2400" b="1" dirty="0" smtClean="0">
                <a:latin typeface="Berlin Sans FB Demi" pitchFamily="34" charset="0"/>
              </a:rPr>
            </a:br>
            <a:r>
              <a:rPr lang="en-US" sz="2400" dirty="0" smtClean="0">
                <a:latin typeface="+mn-lt"/>
              </a:rPr>
              <a:t>*Degenerated lens matter escape from lens through the intact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  capsule with shrinkage of the lens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*The anterior chamber is deep and the iris is tremulous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*Iris shadow can be seen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* </a:t>
            </a:r>
            <a:r>
              <a:rPr lang="en-MY" sz="2400" dirty="0" smtClean="0"/>
              <a:t>It occurs if the degenerated lens matter are </a:t>
            </a:r>
            <a:br>
              <a:rPr lang="en-MY" sz="2400" dirty="0" smtClean="0"/>
            </a:br>
            <a:r>
              <a:rPr lang="en-MY" sz="2400" dirty="0" smtClean="0"/>
              <a:t>  retained and liquefied within the capsular </a:t>
            </a:r>
            <a:br>
              <a:rPr lang="en-MY" sz="2400" dirty="0" smtClean="0"/>
            </a:br>
            <a:r>
              <a:rPr lang="en-MY" sz="2400" dirty="0" smtClean="0"/>
              <a:t>  bag allowing the nucleus to sink inferiorly.</a:t>
            </a:r>
            <a:br>
              <a:rPr lang="en-MY" sz="2400" dirty="0" smtClean="0"/>
            </a:br>
            <a:r>
              <a:rPr lang="en-MY" sz="2400" dirty="0" smtClean="0"/>
              <a:t>  (sunset appearance)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219200"/>
            <a:ext cx="8153400" cy="762000"/>
          </a:xfrm>
          <a:prstGeom prst="rect">
            <a:avLst/>
          </a:prstGeom>
          <a:solidFill>
            <a:srgbClr val="FFD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SHRUNKEN TYPE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3886200"/>
            <a:ext cx="8153400" cy="762000"/>
          </a:xfrm>
          <a:prstGeom prst="rect">
            <a:avLst/>
          </a:prstGeom>
          <a:solidFill>
            <a:srgbClr val="FFD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MORGAGNIAN TYPE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953000"/>
            <a:ext cx="19812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3352800"/>
          </a:xfrm>
          <a:gradFill flip="none" rotWithShape="1">
            <a:gsLst>
              <a:gs pos="0">
                <a:srgbClr val="B4FF69"/>
              </a:gs>
              <a:gs pos="50000">
                <a:srgbClr val="A7E200"/>
              </a:gs>
              <a:gs pos="17000">
                <a:srgbClr val="CCFF66"/>
              </a:gs>
            </a:gsLst>
            <a:lin ang="2700000" scaled="1"/>
            <a:tileRect/>
          </a:gradFill>
        </p:spPr>
        <p:txBody>
          <a:bodyPr wrap="square" anchor="t" anchorCtr="0">
            <a:normAutofit/>
          </a:bodyPr>
          <a:lstStyle/>
          <a:p>
            <a:r>
              <a:rPr lang="en-US" sz="3200" dirty="0" smtClean="0">
                <a:solidFill>
                  <a:srgbClr val="547E00"/>
                </a:solidFill>
                <a:effectLst/>
                <a:latin typeface="Baskerville Old Face" pitchFamily="18" charset="0"/>
              </a:rPr>
              <a:t>    </a:t>
            </a:r>
            <a:r>
              <a:rPr lang="en-US" sz="3200" dirty="0" smtClean="0">
                <a:solidFill>
                  <a:srgbClr val="547E00"/>
                </a:solidFill>
                <a:effectLst/>
                <a:latin typeface="Baskerville Old Face" pitchFamily="18" charset="0"/>
              </a:rPr>
              <a:t/>
            </a:r>
            <a:br>
              <a:rPr lang="en-US" sz="3200" dirty="0" smtClean="0">
                <a:solidFill>
                  <a:srgbClr val="547E00"/>
                </a:solidFill>
                <a:effectLst/>
                <a:latin typeface="Baskerville Old Face" pitchFamily="18" charset="0"/>
              </a:rPr>
            </a:br>
            <a:r>
              <a:rPr lang="en-US" sz="3200" dirty="0" smtClean="0">
                <a:solidFill>
                  <a:srgbClr val="547E00"/>
                </a:solidFill>
                <a:effectLst/>
                <a:latin typeface="Baskerville Old Face" pitchFamily="18" charset="0"/>
              </a:rPr>
              <a:t>    </a:t>
            </a:r>
            <a:r>
              <a:rPr lang="en-US" sz="3200" dirty="0" smtClean="0">
                <a:solidFill>
                  <a:srgbClr val="547E00"/>
                </a:solidFill>
                <a:effectLst/>
                <a:latin typeface="Agency FB" pitchFamily="34" charset="0"/>
              </a:rPr>
              <a:t>* </a:t>
            </a:r>
            <a:r>
              <a:rPr lang="en-US" sz="3200" dirty="0" err="1" smtClean="0">
                <a:solidFill>
                  <a:srgbClr val="547E00"/>
                </a:solidFill>
                <a:effectLst/>
                <a:latin typeface="Agency FB" pitchFamily="34" charset="0"/>
                <a:cs typeface="Arabic Typesetting" pitchFamily="66" charset="-78"/>
              </a:rPr>
              <a:t>phacolytic</a:t>
            </a:r>
            <a:r>
              <a:rPr lang="en-US" sz="3200" dirty="0" smtClean="0">
                <a:solidFill>
                  <a:srgbClr val="547E00"/>
                </a:solidFill>
                <a:effectLst/>
                <a:latin typeface="Agency FB" pitchFamily="34" charset="0"/>
                <a:cs typeface="Arabic Typesetting" pitchFamily="66" charset="-78"/>
              </a:rPr>
              <a:t> glaucoma</a:t>
            </a:r>
            <a:br>
              <a:rPr lang="en-US" sz="3200" dirty="0" smtClean="0">
                <a:solidFill>
                  <a:srgbClr val="547E00"/>
                </a:solidFill>
                <a:effectLst/>
                <a:latin typeface="Agency FB" pitchFamily="34" charset="0"/>
                <a:cs typeface="Arabic Typesetting" pitchFamily="66" charset="-78"/>
              </a:rPr>
            </a:br>
            <a:r>
              <a:rPr lang="en-US" sz="3200" dirty="0" smtClean="0">
                <a:solidFill>
                  <a:srgbClr val="547E00"/>
                </a:solidFill>
                <a:effectLst/>
                <a:latin typeface="Agency FB" pitchFamily="34" charset="0"/>
                <a:cs typeface="Arabic Typesetting" pitchFamily="66" charset="-78"/>
              </a:rPr>
              <a:t>     * </a:t>
            </a:r>
            <a:r>
              <a:rPr lang="en-US" sz="3200" dirty="0" err="1" smtClean="0">
                <a:solidFill>
                  <a:srgbClr val="547E00"/>
                </a:solidFill>
                <a:effectLst/>
                <a:latin typeface="Agency FB" pitchFamily="34" charset="0"/>
                <a:cs typeface="Arabic Typesetting" pitchFamily="66" charset="-78"/>
              </a:rPr>
              <a:t>Subluxation</a:t>
            </a:r>
            <a:r>
              <a:rPr lang="en-US" sz="3200" dirty="0" smtClean="0">
                <a:solidFill>
                  <a:srgbClr val="547E00"/>
                </a:solidFill>
                <a:effectLst/>
                <a:latin typeface="Agency FB" pitchFamily="34" charset="0"/>
                <a:cs typeface="Arabic Typesetting" pitchFamily="66" charset="-78"/>
              </a:rPr>
              <a:t> or dislocation </a:t>
            </a:r>
            <a:r>
              <a:rPr lang="en-US" sz="3200" dirty="0" smtClean="0">
                <a:solidFill>
                  <a:srgbClr val="547E00"/>
                </a:solidFill>
                <a:effectLst/>
                <a:latin typeface="Agency FB" pitchFamily="34" charset="0"/>
                <a:cs typeface="Arabic Typesetting" pitchFamily="66" charset="-78"/>
              </a:rPr>
              <a:t>	of the </a:t>
            </a:r>
            <a:r>
              <a:rPr lang="en-US" sz="3200" dirty="0" smtClean="0">
                <a:solidFill>
                  <a:srgbClr val="547E00"/>
                </a:solidFill>
                <a:effectLst/>
                <a:latin typeface="Agency FB" pitchFamily="34" charset="0"/>
                <a:cs typeface="Arabic Typesetting" pitchFamily="66" charset="-78"/>
              </a:rPr>
              <a:t>lens</a:t>
            </a:r>
            <a:br>
              <a:rPr lang="en-US" sz="3200" dirty="0" smtClean="0">
                <a:solidFill>
                  <a:srgbClr val="547E00"/>
                </a:solidFill>
                <a:effectLst/>
                <a:latin typeface="Agency FB" pitchFamily="34" charset="0"/>
                <a:cs typeface="Arabic Typesetting" pitchFamily="66" charset="-78"/>
              </a:rPr>
            </a:br>
            <a:r>
              <a:rPr lang="en-US" sz="3200" dirty="0" smtClean="0">
                <a:solidFill>
                  <a:srgbClr val="547E00"/>
                </a:solidFill>
                <a:effectLst/>
                <a:latin typeface="Agency FB" pitchFamily="34" charset="0"/>
                <a:cs typeface="Arabic Typesetting" pitchFamily="66" charset="-78"/>
              </a:rPr>
              <a:t>     * </a:t>
            </a:r>
            <a:r>
              <a:rPr lang="en-US" sz="3200" dirty="0" err="1" smtClean="0">
                <a:solidFill>
                  <a:srgbClr val="547E00"/>
                </a:solidFill>
                <a:effectLst/>
                <a:latin typeface="Agency FB" pitchFamily="34" charset="0"/>
                <a:cs typeface="Arabic Typesetting" pitchFamily="66" charset="-78"/>
              </a:rPr>
              <a:t>phacoanaphylactic</a:t>
            </a:r>
            <a:r>
              <a:rPr lang="en-US" sz="3200" dirty="0" smtClean="0">
                <a:solidFill>
                  <a:srgbClr val="547E00"/>
                </a:solidFill>
                <a:effectLst/>
                <a:latin typeface="Agency FB" pitchFamily="34" charset="0"/>
                <a:cs typeface="Arabic Typesetting" pitchFamily="66" charset="-78"/>
              </a:rPr>
              <a:t> </a:t>
            </a:r>
            <a:r>
              <a:rPr lang="en-US" sz="3200" dirty="0" err="1" smtClean="0">
                <a:solidFill>
                  <a:srgbClr val="547E00"/>
                </a:solidFill>
                <a:effectLst/>
                <a:latin typeface="Agency FB" pitchFamily="34" charset="0"/>
                <a:cs typeface="Arabic Typesetting" pitchFamily="66" charset="-78"/>
              </a:rPr>
              <a:t>uveitis</a:t>
            </a:r>
            <a:endParaRPr lang="en-US" sz="3200" dirty="0">
              <a:solidFill>
                <a:srgbClr val="547E00"/>
              </a:solidFill>
              <a:effectLst/>
              <a:latin typeface="Agency FB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81000"/>
            <a:ext cx="9144000" cy="1509712"/>
          </a:xfrm>
          <a:solidFill>
            <a:srgbClr val="547E00"/>
          </a:solidFill>
        </p:spPr>
        <p:txBody>
          <a:bodyPr anchor="t" anchorCtr="0">
            <a:normAutofit/>
          </a:bodyPr>
          <a:lstStyle/>
          <a:p>
            <a:pPr algn="ctr"/>
            <a:endParaRPr lang="en-US" sz="4000" dirty="0" smtClean="0">
              <a:solidFill>
                <a:schemeClr val="accent4">
                  <a:lumMod val="20000"/>
                  <a:lumOff val="80000"/>
                </a:schemeClr>
              </a:solidFill>
              <a:latin typeface="Broadway" pitchFamily="82" charset="0"/>
            </a:endParaRPr>
          </a:p>
          <a:p>
            <a:pPr algn="ctr"/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roadway" pitchFamily="82" charset="0"/>
              </a:rPr>
              <a:t>COMPLICATIONS OF </a:t>
            </a:r>
          </a:p>
          <a:p>
            <a:pPr algn="ctr"/>
            <a:endParaRPr lang="en-US" sz="4000" dirty="0" smtClean="0">
              <a:solidFill>
                <a:schemeClr val="accent4">
                  <a:lumMod val="20000"/>
                  <a:lumOff val="80000"/>
                </a:schemeClr>
              </a:solidFill>
              <a:latin typeface="Broadway" pitchFamily="82" charset="0"/>
            </a:endParaRPr>
          </a:p>
          <a:p>
            <a:pPr algn="ctr"/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roadway" pitchFamily="82" charset="0"/>
              </a:rPr>
              <a:t>HYPERMATURE CATARACT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3200</TotalTime>
  <Words>585</Words>
  <Application>Microsoft Office PowerPoint</Application>
  <PresentationFormat>On-screen Show (4:3)</PresentationFormat>
  <Paragraphs>147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SENILE CATARACT</vt:lpstr>
      <vt:lpstr>   DEFINITION</vt:lpstr>
      <vt:lpstr>Slide 3</vt:lpstr>
      <vt:lpstr> Incipient stage : * Wedge-shaped opacity with  apex directed toward the      centre of the lens * Red reflex appears as black sectors against red background </vt:lpstr>
      <vt:lpstr> Immature stage : * Opacity of the entire cortex except for the superficial zone    under the capsule. * Grayish lens with iris shadow appearance. * Red reflex is markedly decrease</vt:lpstr>
      <vt:lpstr> Intumescent cataract :  * May occur or may not occur           * It may induce pupillary block ( phacomorphic ) glucoma</vt:lpstr>
      <vt:lpstr>Slide 7</vt:lpstr>
      <vt:lpstr> Hypermature stage :   *Degenerated lens matter escape from lens through the intact    capsule with shrinkage of the lens *The anterior chamber is deep and the iris is tremulous *Iris shadow can be seen   * It occurs if the degenerated lens matter are    retained and liquefied within the capsular    bag allowing the nucleus to sink inferiorly.   (sunset appearance)  </vt:lpstr>
      <vt:lpstr>         * phacolytic glaucoma      * Subluxation or dislocation  of the lens      * phacoanaphylactic uveitis</vt:lpstr>
      <vt:lpstr>Slide 10</vt:lpstr>
      <vt:lpstr>  CLINICAL PICTURE  SYMPTOMS :</vt:lpstr>
      <vt:lpstr>SIGNS :</vt:lpstr>
      <vt:lpstr>   DIFFERENTIAL DIAGNOSIS  Immature cataract :  1) Senile sclerosis of the lens : The visual acuity is good and       red reflex is intact. 2) From other causes of gradual painless diminution of       vision                        Mature cataract :  Grayish white cataract   1) Complicated cataract which appears chalky white   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xxxaizahxxx</dc:creator>
  <cp:lastModifiedBy>CHEMPAKA SAAD</cp:lastModifiedBy>
  <cp:revision>211</cp:revision>
  <dcterms:created xsi:type="dcterms:W3CDTF">2010-03-30T18:30:48Z</dcterms:created>
  <dcterms:modified xsi:type="dcterms:W3CDTF">2010-04-07T19:23:51Z</dcterms:modified>
</cp:coreProperties>
</file>