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0"/>
  </p:notesMasterIdLst>
  <p:sldIdLst>
    <p:sldId id="256" r:id="rId2"/>
    <p:sldId id="258" r:id="rId3"/>
    <p:sldId id="274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50" d="100"/>
          <a:sy n="50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7B35E-CDBE-4888-8C9B-03B01106314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3C359-00A9-4BE4-A54F-664711289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3C359-00A9-4BE4-A54F-66471128974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18F8762-2A8B-42F6-BE26-482E18D40F5A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4234A3D-173C-4415-A517-9D48563439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609600"/>
            <a:ext cx="7391400" cy="1829761"/>
          </a:xfrm>
        </p:spPr>
        <p:txBody>
          <a:bodyPr>
            <a:prstTxWarp prst="textStop">
              <a:avLst/>
            </a:prstTxWarp>
            <a:noAutofit/>
          </a:bodyPr>
          <a:lstStyle/>
          <a:p>
            <a:pPr algn="ctr"/>
            <a:r>
              <a:rPr lang="en-US" sz="12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  <a:reflection blurRad="6350" stA="60000" endA="900" endPos="58000" dir="5400000" sy="-100000" algn="bl" rotWithShape="0"/>
                </a:effectLst>
                <a:latin typeface="Agency FB" pitchFamily="34" charset="0"/>
              </a:rPr>
              <a:t>XEROSIS </a:t>
            </a:r>
            <a:endParaRPr lang="en-US" sz="120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  <a:reflection blurRad="6350" stA="60000" endA="900" endPos="58000" dir="5400000" sy="-100000" algn="bl" rotWithShape="0"/>
              </a:effectLst>
              <a:latin typeface="Agency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7772400" cy="1199704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Agency FB" pitchFamily="34" charset="0"/>
              </a:rPr>
              <a:t>Mohd</a:t>
            </a:r>
            <a:r>
              <a:rPr lang="en-US" sz="3200" dirty="0" smtClean="0">
                <a:latin typeface="Agency FB" pitchFamily="34" charset="0"/>
              </a:rPr>
              <a:t> </a:t>
            </a:r>
            <a:r>
              <a:rPr lang="en-US" sz="3200" dirty="0" err="1" smtClean="0">
                <a:latin typeface="Agency FB" pitchFamily="34" charset="0"/>
              </a:rPr>
              <a:t>Shafiq</a:t>
            </a:r>
            <a:r>
              <a:rPr lang="en-US" sz="3200" dirty="0" smtClean="0">
                <a:latin typeface="Agency FB" pitchFamily="34" charset="0"/>
              </a:rPr>
              <a:t> Bin </a:t>
            </a:r>
            <a:r>
              <a:rPr lang="en-US" sz="3200" dirty="0" err="1" smtClean="0">
                <a:latin typeface="Agency FB" pitchFamily="34" charset="0"/>
              </a:rPr>
              <a:t>Paridin</a:t>
            </a:r>
            <a:endParaRPr lang="en-US" sz="3200" dirty="0" smtClean="0">
              <a:latin typeface="Agency FB" pitchFamily="34" charset="0"/>
            </a:endParaRPr>
          </a:p>
          <a:p>
            <a:r>
              <a:rPr lang="en-US" sz="3200" dirty="0" err="1" smtClean="0">
                <a:latin typeface="Agency FB" pitchFamily="34" charset="0"/>
              </a:rPr>
              <a:t>Mohd</a:t>
            </a:r>
            <a:r>
              <a:rPr lang="en-US" sz="3200" dirty="0" smtClean="0">
                <a:latin typeface="Agency FB" pitchFamily="34" charset="0"/>
              </a:rPr>
              <a:t>. </a:t>
            </a:r>
            <a:r>
              <a:rPr lang="en-US" sz="3200" dirty="0" err="1" smtClean="0">
                <a:latin typeface="Agency FB" pitchFamily="34" charset="0"/>
              </a:rPr>
              <a:t>Firdaus</a:t>
            </a:r>
            <a:r>
              <a:rPr lang="en-US" sz="3200" dirty="0" smtClean="0">
                <a:latin typeface="Agency FB" pitchFamily="34" charset="0"/>
              </a:rPr>
              <a:t> Bin </a:t>
            </a:r>
            <a:r>
              <a:rPr lang="en-US" sz="3200" dirty="0" err="1" smtClean="0">
                <a:latin typeface="Agency FB" pitchFamily="34" charset="0"/>
              </a:rPr>
              <a:t>Jamalullail</a:t>
            </a:r>
            <a:endParaRPr lang="en-US" sz="3200" dirty="0" smtClean="0">
              <a:latin typeface="Agency FB" pitchFamily="34" charset="0"/>
            </a:endParaRPr>
          </a:p>
          <a:p>
            <a:r>
              <a:rPr lang="en-US" sz="3200" dirty="0" err="1" smtClean="0">
                <a:latin typeface="Agency FB" pitchFamily="34" charset="0"/>
              </a:rPr>
              <a:t>Nik</a:t>
            </a:r>
            <a:r>
              <a:rPr lang="en-US" sz="3200" dirty="0" smtClean="0">
                <a:latin typeface="Agency FB" pitchFamily="34" charset="0"/>
              </a:rPr>
              <a:t> </a:t>
            </a:r>
            <a:r>
              <a:rPr lang="en-US" sz="3200" dirty="0" err="1" smtClean="0">
                <a:latin typeface="Agency FB" pitchFamily="34" charset="0"/>
              </a:rPr>
              <a:t>Mohd</a:t>
            </a:r>
            <a:r>
              <a:rPr lang="en-US" sz="3200" dirty="0" smtClean="0">
                <a:latin typeface="Agency FB" pitchFamily="34" charset="0"/>
              </a:rPr>
              <a:t> </a:t>
            </a:r>
            <a:r>
              <a:rPr lang="en-US" sz="3200" dirty="0" err="1" smtClean="0">
                <a:latin typeface="Agency FB" pitchFamily="34" charset="0"/>
              </a:rPr>
              <a:t>Abduh</a:t>
            </a:r>
            <a:r>
              <a:rPr lang="en-US" sz="3200" dirty="0" smtClean="0">
                <a:latin typeface="Agency FB" pitchFamily="34" charset="0"/>
              </a:rPr>
              <a:t> Bin </a:t>
            </a:r>
            <a:r>
              <a:rPr lang="en-US" sz="3200" dirty="0" err="1" smtClean="0">
                <a:latin typeface="Agency FB" pitchFamily="34" charset="0"/>
              </a:rPr>
              <a:t>Nik</a:t>
            </a:r>
            <a:r>
              <a:rPr lang="en-US" sz="3200" dirty="0" smtClean="0">
                <a:latin typeface="Agency FB" pitchFamily="34" charset="0"/>
              </a:rPr>
              <a:t> </a:t>
            </a:r>
            <a:r>
              <a:rPr lang="en-US" sz="3200" dirty="0" err="1" smtClean="0">
                <a:latin typeface="Agency FB" pitchFamily="34" charset="0"/>
              </a:rPr>
              <a:t>Mhd</a:t>
            </a:r>
            <a:r>
              <a:rPr lang="en-US" sz="3200" dirty="0" smtClean="0">
                <a:latin typeface="Agency FB" pitchFamily="34" charset="0"/>
              </a:rPr>
              <a:t> Nor</a:t>
            </a:r>
          </a:p>
          <a:p>
            <a:endParaRPr lang="en-US" sz="3200" dirty="0">
              <a:latin typeface="Agency FB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362200" y="5867400"/>
            <a:ext cx="6781800" cy="990600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/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4</a:t>
            </a:r>
            <a:r>
              <a:rPr kumimoji="0" lang="en-US" sz="2800" b="1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th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 Year Medical Student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ngsanaUPC" pitchFamily="18" charset="-34"/>
                <a:cs typeface="AngsanaUPC" pitchFamily="18" charset="-34"/>
              </a:rPr>
              <a:t> </a:t>
            </a:r>
            <a:endParaRPr kumimoji="0" lang="ar-SA" sz="28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ngsanaUPC" pitchFamily="18" charset="-34"/>
              <a:cs typeface="AngsanaUPC" pitchFamily="18" charset="-34"/>
            </a:endParaRP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sz="2800" b="1" dirty="0" smtClean="0">
                <a:latin typeface="AngsanaUPC" pitchFamily="18" charset="-34"/>
                <a:cs typeface="AngsanaUPC" pitchFamily="18" charset="-34"/>
              </a:rPr>
              <a:t>Faculty Of Medicine, </a:t>
            </a:r>
            <a:r>
              <a:rPr lang="en-US" sz="2800" b="1" dirty="0" err="1" smtClean="0">
                <a:latin typeface="AngsanaUPC" pitchFamily="18" charset="-34"/>
                <a:cs typeface="AngsanaUPC" pitchFamily="18" charset="-34"/>
              </a:rPr>
              <a:t>Zagazig</a:t>
            </a:r>
            <a:r>
              <a:rPr lang="en-US" sz="2800" b="1" dirty="0" smtClean="0">
                <a:latin typeface="AngsanaUPC" pitchFamily="18" charset="-34"/>
                <a:cs typeface="AngsanaUPC" pitchFamily="18" charset="-34"/>
              </a:rPr>
              <a:t> University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381000"/>
            <a:ext cx="7162799" cy="4800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  <p:sp>
        <p:nvSpPr>
          <p:cNvPr id="3" name="Title 1"/>
          <p:cNvSpPr txBox="1">
            <a:spLocks/>
          </p:cNvSpPr>
          <p:nvPr/>
        </p:nvSpPr>
        <p:spPr>
          <a:xfrm rot="5400000">
            <a:off x="4495319" y="2666520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XEROSIS</a:t>
            </a:r>
            <a:endParaRPr kumimoji="0" lang="en-US" sz="9600" b="1" i="0" u="none" strike="noStrike" kern="1200" spc="3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5791200"/>
            <a:ext cx="563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BITOT’S SPOT</a:t>
            </a:r>
            <a:endParaRPr lang="en-US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/>
              <a:t>DIAGNOSIS</a:t>
            </a:r>
            <a:br>
              <a:rPr lang="en-US" sz="7200" dirty="0" smtClean="0"/>
            </a:br>
            <a:endParaRPr lang="en-US" sz="72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for diagnosis: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Schirmer</a:t>
            </a:r>
            <a:r>
              <a:rPr lang="en-US" i="1" dirty="0" smtClean="0"/>
              <a:t> test </a:t>
            </a:r>
            <a:endParaRPr lang="en-US" dirty="0" smtClean="0"/>
          </a:p>
          <a:p>
            <a:r>
              <a:rPr lang="en-US" i="1" dirty="0" smtClean="0"/>
              <a:t>Tear break-up test </a:t>
            </a:r>
            <a:endParaRPr lang="en-US" dirty="0" smtClean="0"/>
          </a:p>
          <a:p>
            <a:r>
              <a:rPr lang="en-US" dirty="0" smtClean="0"/>
              <a:t>Rose Bengal staining</a:t>
            </a:r>
            <a:endParaRPr lang="en-US" dirty="0"/>
          </a:p>
        </p:txBody>
      </p:sp>
      <p:pic>
        <p:nvPicPr>
          <p:cNvPr id="7170" name="Picture 2" descr="C:\Users\Acer\Desktop\Schirmers-test_dryeyes (1)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1" y="2514600"/>
            <a:ext cx="1905000" cy="1419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C:\Users\Acer\Desktop\gvh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6050" y="3429000"/>
            <a:ext cx="1828800" cy="1533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2" name="Picture 4" descr="C:\Users\Acer\Desktop\Rose-Bengal-stai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1" y="4572000"/>
            <a:ext cx="1981200" cy="1524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 rot="5400000">
            <a:off x="4342920" y="2666520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XEROSIS</a:t>
            </a:r>
            <a:endParaRPr kumimoji="0" lang="en-US" sz="9600" b="1" i="0" u="none" strike="noStrike" kern="1200" spc="3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Differential diagnosis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i="1" dirty="0" err="1" smtClean="0">
                <a:solidFill>
                  <a:srgbClr val="FF0000"/>
                </a:solidFill>
              </a:rPr>
              <a:t>Blepharitis</a:t>
            </a:r>
            <a:r>
              <a:rPr lang="en-US" i="1" dirty="0" smtClean="0"/>
              <a:t> </a:t>
            </a:r>
            <a:r>
              <a:rPr lang="en-US" dirty="0" smtClean="0"/>
              <a:t>- this often co-exists with a degree of dry eye.</a:t>
            </a:r>
          </a:p>
          <a:p>
            <a:pPr lvl="0"/>
            <a:r>
              <a:rPr lang="en-US" b="1" i="1" dirty="0" smtClean="0">
                <a:solidFill>
                  <a:srgbClr val="FF0000"/>
                </a:solidFill>
              </a:rPr>
              <a:t>Blocked </a:t>
            </a:r>
            <a:r>
              <a:rPr lang="en-US" b="1" i="1" dirty="0" err="1" smtClean="0">
                <a:solidFill>
                  <a:srgbClr val="FF0000"/>
                </a:solidFill>
              </a:rPr>
              <a:t>nasolacrimal</a:t>
            </a:r>
            <a:r>
              <a:rPr lang="en-US" b="1" i="1" dirty="0" smtClean="0">
                <a:solidFill>
                  <a:srgbClr val="FF0000"/>
                </a:solidFill>
              </a:rPr>
              <a:t> duct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- this can cause tears to overflow and therefore inefficiently coat the cornea so causing a paradoxical dry eye.</a:t>
            </a:r>
          </a:p>
          <a:p>
            <a:pPr lvl="0"/>
            <a:r>
              <a:rPr lang="en-US" b="1" i="1" dirty="0" smtClean="0">
                <a:solidFill>
                  <a:srgbClr val="FF0000"/>
                </a:solidFill>
              </a:rPr>
              <a:t>Floppy eyelid syndrome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- overweight male patients with floppy and easily </a:t>
            </a:r>
            <a:r>
              <a:rPr lang="en-US" dirty="0" err="1" smtClean="0"/>
              <a:t>everted</a:t>
            </a:r>
            <a:r>
              <a:rPr lang="en-US" dirty="0" smtClean="0"/>
              <a:t> upper eyelids associated with chronic papillary conjunctivitis of the upper </a:t>
            </a:r>
            <a:r>
              <a:rPr lang="en-US" dirty="0" err="1" smtClean="0"/>
              <a:t>palpebral</a:t>
            </a:r>
            <a:r>
              <a:rPr lang="en-US" dirty="0" smtClean="0"/>
              <a:t> conjunctiva.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5400000">
            <a:off x="4342920" y="2666520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XEROSIS</a:t>
            </a:r>
            <a:endParaRPr kumimoji="0" lang="en-US" sz="9600" b="1" i="0" u="none" strike="noStrike" kern="1200" spc="3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Dry eyes are more susceptible to infections. These may be superficial, e.g. conjunctivitis. However, if the dry eye is severe, corneal complications (infection, ulceration and rarely, perforation) may occur.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Other complications are: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Decreased visual acuity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Blindness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5400000">
            <a:off x="4342920" y="2666520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XEROSIS</a:t>
            </a:r>
            <a:endParaRPr kumimoji="0" lang="en-US" sz="9600" b="1" i="0" u="none" strike="noStrike" kern="1200" spc="3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971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dirty="0" smtClean="0"/>
              <a:t>TREATMENT</a:t>
            </a:r>
            <a:br>
              <a:rPr lang="en-US" sz="8000" dirty="0" smtClean="0"/>
            </a:br>
            <a:endParaRPr lang="en-US" sz="8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7239000" cy="5846136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If cases due to vitamin A deficiency, we treat them by vitamin A supplement and diet.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If cases are caused by local causes: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Treat the causes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Preservative free artificial tears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Moisten the conjunctiva with 1% methyl cellulose drops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Therapeutic contact lens with high water content with artificial tears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Punctual occlusion by </a:t>
            </a:r>
            <a:r>
              <a:rPr lang="en-US" dirty="0" err="1" smtClean="0">
                <a:solidFill>
                  <a:schemeClr val="tx1"/>
                </a:solidFill>
              </a:rPr>
              <a:t>lacrimal</a:t>
            </a:r>
            <a:r>
              <a:rPr lang="en-US" dirty="0" smtClean="0">
                <a:solidFill>
                  <a:schemeClr val="tx1"/>
                </a:solidFill>
              </a:rPr>
              <a:t> plugs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Transplantation of the parotid duct into the conjunctiva sac may be tried in severe cases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>
                <a:solidFill>
                  <a:schemeClr val="tx1"/>
                </a:solidFill>
              </a:rPr>
              <a:t>Bitot</a:t>
            </a:r>
            <a:r>
              <a:rPr lang="en-US" dirty="0" smtClean="0">
                <a:solidFill>
                  <a:schemeClr val="tx1"/>
                </a:solidFill>
              </a:rPr>
              <a:t> spots may be scraped with a sharp spoon and painted with carbonic acid.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5400000">
            <a:off x="4342920" y="2666520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XEROSIS</a:t>
            </a:r>
            <a:endParaRPr kumimoji="0" lang="en-US" sz="9600" b="1" i="0" u="none" strike="noStrike" kern="1200" spc="3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Acer\Desktop\Soothe XP lubricant eye drops-resized-600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362200" y="609600"/>
            <a:ext cx="3397176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ctr">
              <a:buNone/>
            </a:pPr>
            <a:r>
              <a:rPr lang="en-US" sz="8400" dirty="0" err="1" smtClean="0">
                <a:solidFill>
                  <a:srgbClr val="00B0F0"/>
                </a:solidFill>
              </a:rPr>
              <a:t>Syokran</a:t>
            </a:r>
            <a:r>
              <a:rPr lang="en-US" sz="8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pPr lvl="1" algn="ctr">
              <a:buNone/>
            </a:pPr>
            <a:endParaRPr lang="en-US" sz="84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lvl="1" algn="ctr">
              <a:buNone/>
            </a:pPr>
            <a:r>
              <a:rPr lang="ar-SA" sz="9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شكرا</a:t>
            </a:r>
            <a:r>
              <a:rPr lang="en-US" sz="8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5800" y="2438400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INTRODUCTION</a:t>
            </a: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j-lt"/>
              </a:rPr>
              <a:t>Definition: </a:t>
            </a:r>
          </a:p>
          <a:p>
            <a:pPr>
              <a:buNone/>
            </a:pPr>
            <a:r>
              <a:rPr lang="en-US" sz="3600" dirty="0" smtClean="0">
                <a:latin typeface="+mj-lt"/>
              </a:rPr>
              <a:t>	</a:t>
            </a:r>
            <a:r>
              <a:rPr lang="en-US" sz="3600" dirty="0" smtClean="0">
                <a:latin typeface="+mj-lt"/>
              </a:rPr>
              <a:t>dryness </a:t>
            </a:r>
            <a:r>
              <a:rPr lang="en-US" sz="3600" dirty="0" smtClean="0">
                <a:latin typeface="+mj-lt"/>
              </a:rPr>
              <a:t>of the conjunctiva </a:t>
            </a:r>
            <a:r>
              <a:rPr lang="en-US" sz="3600" dirty="0" smtClean="0">
                <a:latin typeface="+mj-lt"/>
              </a:rPr>
              <a:t>and </a:t>
            </a:r>
            <a:r>
              <a:rPr lang="en-US" sz="3600" dirty="0" smtClean="0">
                <a:latin typeface="+mj-lt"/>
              </a:rPr>
              <a:t>or the cornea. </a:t>
            </a:r>
          </a:p>
          <a:p>
            <a:endParaRPr lang="en-US" sz="3600" dirty="0" smtClean="0">
              <a:latin typeface="+mj-lt"/>
            </a:endParaRPr>
          </a:p>
          <a:p>
            <a:r>
              <a:rPr lang="en-US" sz="3600" b="1" dirty="0" err="1" smtClean="0">
                <a:latin typeface="+mj-lt"/>
              </a:rPr>
              <a:t>Xerosis</a:t>
            </a:r>
            <a:r>
              <a:rPr lang="en-US" sz="3600" b="1" dirty="0" smtClean="0">
                <a:latin typeface="+mj-lt"/>
              </a:rPr>
              <a:t> also known as: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3600" dirty="0" err="1" smtClean="0">
                <a:solidFill>
                  <a:schemeClr val="tx1"/>
                </a:solidFill>
                <a:latin typeface="+mj-lt"/>
              </a:rPr>
              <a:t>xeropthalmia</a:t>
            </a: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dry eye</a:t>
            </a:r>
          </a:p>
          <a:p>
            <a:pPr lvl="1">
              <a:buNone/>
            </a:pPr>
            <a:endParaRPr lang="en-US" sz="3600" dirty="0" smtClean="0">
              <a:solidFill>
                <a:schemeClr val="tx1"/>
              </a:solidFill>
              <a:latin typeface="+mj-lt"/>
            </a:endParaRPr>
          </a:p>
          <a:p>
            <a:pPr lvl="1"/>
            <a:endParaRPr lang="en-US" sz="3600" dirty="0" smtClean="0">
              <a:solidFill>
                <a:schemeClr val="tx1"/>
              </a:solidFill>
              <a:latin typeface="+mj-lt"/>
            </a:endParaRPr>
          </a:p>
          <a:p>
            <a:endParaRPr lang="en-US" sz="3600" dirty="0">
              <a:latin typeface="+mj-l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 rot="5400000">
            <a:off x="4342920" y="2666520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XEROSIS</a:t>
            </a:r>
            <a:endParaRPr kumimoji="0" lang="en-US" sz="9600" b="1" i="0" u="none" strike="noStrike" kern="1200" spc="3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483291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The tear film is made up from three layers 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thin inner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mucus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layer.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main middle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watery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layer.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thin outer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lipid (oily)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layer.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Diagram of the eye and tear production (180.gif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124200"/>
            <a:ext cx="4648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 rot="5400000">
            <a:off x="4342920" y="2666520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XEROSIS</a:t>
            </a:r>
            <a:endParaRPr kumimoji="0" lang="en-US" sz="9600" b="1" i="0" u="none" strike="noStrike" kern="1200" spc="3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 smtClean="0"/>
              <a:t>ETIOLOGY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"/>
          <a:ext cx="7162800" cy="670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7722"/>
                <a:gridCol w="3515078"/>
              </a:tblGrid>
              <a:tr h="579258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Dry Eye Causes</a:t>
                      </a:r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21542">
                <a:tc>
                  <a:txBody>
                    <a:bodyPr/>
                    <a:lstStyle/>
                    <a:p>
                      <a:r>
                        <a:rPr kumimoji="0"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Hyposecretive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causes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Sjögren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syndrome</a:t>
                      </a:r>
                    </a:p>
                    <a:p>
                      <a:pPr lvl="0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not associated connective tissue disease</a:t>
                      </a:r>
                    </a:p>
                    <a:p>
                      <a:pPr lvl="0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Secondary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associated connective tissue disease (e.g. rheumatoid arthritis)</a:t>
                      </a:r>
                    </a:p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Non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Sjögren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syndrome: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Age-related 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Hormonal (including oral contraceptives) 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Drugs (e.g. anti-histamines)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Vitamin A deficiency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Infiltrative process (e.g. lymphoma) 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Neurological lesions (e.g. Riley-Day syndrome)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Absence / abnormality of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lacrimal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gland /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ductules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Idiopathic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Evaporative causes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Deficiency of oily component of tear film </a:t>
                      </a:r>
                      <a:b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(e.g.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meibomian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gland dysfunction)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Defective corneal resurfacing (e.g. lid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malaposition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Blink disorders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Contact lens wear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 rot="5400000">
            <a:off x="4342920" y="2666520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XEROSIS</a:t>
            </a:r>
            <a:endParaRPr kumimoji="0" lang="en-US" sz="9600" b="1" i="0" u="none" strike="noStrike" kern="1200" spc="3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67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dirty="0" smtClean="0"/>
              <a:t>CLINICAL PICTURE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4846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Symptoms</a:t>
            </a:r>
          </a:p>
          <a:p>
            <a:pPr>
              <a:buNone/>
            </a:pPr>
            <a:endParaRPr lang="en-US" sz="66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3200" dirty="0" smtClean="0">
                <a:latin typeface="Arial" pitchFamily="34" charset="0"/>
                <a:cs typeface="Arial" pitchFamily="34" charset="0"/>
              </a:rPr>
              <a:t>Gritty irritation and foreign body sensation</a:t>
            </a:r>
          </a:p>
          <a:p>
            <a:pPr lvl="0"/>
            <a:r>
              <a:rPr lang="en-US" sz="3200" dirty="0" smtClean="0">
                <a:latin typeface="Arial" pitchFamily="34" charset="0"/>
                <a:cs typeface="Arial" pitchFamily="34" charset="0"/>
              </a:rPr>
              <a:t>Burning or pain, aggravated by air conditioning, prolonged reading or computer work, dry air etc</a:t>
            </a:r>
          </a:p>
          <a:p>
            <a:pPr lvl="0"/>
            <a:r>
              <a:rPr lang="en-US" sz="3200" dirty="0" smtClean="0">
                <a:latin typeface="Arial" pitchFamily="34" charset="0"/>
                <a:cs typeface="Arial" pitchFamily="34" charset="0"/>
              </a:rPr>
              <a:t>Stringy mucus discharge</a:t>
            </a:r>
          </a:p>
          <a:p>
            <a:pPr lvl="0"/>
            <a:r>
              <a:rPr lang="en-US" sz="3200" dirty="0" smtClean="0">
                <a:latin typeface="Arial" pitchFamily="34" charset="0"/>
                <a:cs typeface="Arial" pitchFamily="34" charset="0"/>
              </a:rPr>
              <a:t>Transient blurring of vision</a:t>
            </a:r>
          </a:p>
          <a:p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 rot="5400000">
            <a:off x="4342920" y="2666520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XEROSIS</a:t>
            </a:r>
            <a:endParaRPr kumimoji="0" lang="en-US" sz="9600" b="1" i="0" u="none" strike="noStrike" kern="1200" spc="3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/>
          <a:lstStyle/>
          <a:p>
            <a:pPr>
              <a:buNone/>
            </a:pPr>
            <a:r>
              <a:rPr lang="en-US" sz="6000" b="1" dirty="0" smtClean="0"/>
              <a:t>Signs</a:t>
            </a:r>
            <a:endParaRPr lang="en-US" sz="6000" dirty="0" smtClean="0"/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1.Lusterless Conjunctiva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SA" dirty="0" smtClean="0"/>
              <a:t>	</a:t>
            </a:r>
            <a:r>
              <a:rPr lang="en-US" dirty="0" smtClean="0"/>
              <a:t>Conjunctiva appears dry wrinkled and lost its </a:t>
            </a:r>
            <a:r>
              <a:rPr lang="en-US" dirty="0" smtClean="0"/>
              <a:t>luster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2.Bitot spots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SA" dirty="0" smtClean="0"/>
              <a:t>	</a:t>
            </a:r>
            <a:r>
              <a:rPr lang="en-US" dirty="0" err="1" smtClean="0"/>
              <a:t>Bitot</a:t>
            </a:r>
            <a:r>
              <a:rPr lang="en-US" dirty="0" smtClean="0"/>
              <a:t> spot formed from keratinized epithelium. They are triangular white patches on the outer conjunctiva covered by foamy materials.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 rot="5400000">
            <a:off x="4342920" y="2666520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+mj-cs"/>
              </a:rPr>
              <a:t>XEROSIS</a:t>
            </a:r>
            <a:endParaRPr kumimoji="0" lang="en-US" sz="9600" b="1" i="0" u="none" strike="noStrike" kern="1200" spc="30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445</TotalTime>
  <Words>340</Words>
  <Application>Microsoft Office PowerPoint</Application>
  <PresentationFormat>On-screen Show (4:3)</PresentationFormat>
  <Paragraphs>91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XEROSIS </vt:lpstr>
      <vt:lpstr>Slide 2</vt:lpstr>
      <vt:lpstr>Slide 3</vt:lpstr>
      <vt:lpstr>Slide 4</vt:lpstr>
      <vt:lpstr>ETIOLOGY </vt:lpstr>
      <vt:lpstr>Slide 6</vt:lpstr>
      <vt:lpstr>CLINICAL PICTURE </vt:lpstr>
      <vt:lpstr>Slide 8</vt:lpstr>
      <vt:lpstr>Slide 9</vt:lpstr>
      <vt:lpstr>Slide 10</vt:lpstr>
      <vt:lpstr>DIAGNOSIS </vt:lpstr>
      <vt:lpstr>Method for diagnosis:</vt:lpstr>
      <vt:lpstr>Differential diagnosis </vt:lpstr>
      <vt:lpstr>Complications</vt:lpstr>
      <vt:lpstr>TREATMENT 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XEROSIS</dc:title>
  <dc:creator>Acer</dc:creator>
  <cp:lastModifiedBy>Your User Name</cp:lastModifiedBy>
  <cp:revision>29</cp:revision>
  <dcterms:created xsi:type="dcterms:W3CDTF">2010-04-04T20:16:03Z</dcterms:created>
  <dcterms:modified xsi:type="dcterms:W3CDTF">2010-04-08T12:05:36Z</dcterms:modified>
</cp:coreProperties>
</file>